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0"/>
  </p:notesMasterIdLst>
  <p:sldIdLst>
    <p:sldId id="259" r:id="rId5"/>
    <p:sldId id="342" r:id="rId6"/>
    <p:sldId id="343" r:id="rId7"/>
    <p:sldId id="353" r:id="rId8"/>
    <p:sldId id="344" r:id="rId9"/>
    <p:sldId id="317" r:id="rId10"/>
    <p:sldId id="325" r:id="rId11"/>
    <p:sldId id="349" r:id="rId12"/>
    <p:sldId id="345" r:id="rId13"/>
    <p:sldId id="350" r:id="rId14"/>
    <p:sldId id="346" r:id="rId15"/>
    <p:sldId id="348" r:id="rId16"/>
    <p:sldId id="347" r:id="rId17"/>
    <p:sldId id="351" r:id="rId18"/>
    <p:sldId id="352"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Montserrat" panose="00000500000000000000" pitchFamily="2" charset="0"/>
      <p:regular r:id="rId27"/>
      <p:bold r:id="rId28"/>
      <p:italic r:id="rId29"/>
      <p:boldItalic r:id="rId30"/>
    </p:embeddedFont>
    <p:embeddedFont>
      <p:font typeface="Segoe UI Light" panose="020B050204020402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250707-8892-4DC2-98A6-3DAA94E5C5E2}">
          <p14:sldIdLst>
            <p14:sldId id="259"/>
            <p14:sldId id="342"/>
            <p14:sldId id="343"/>
            <p14:sldId id="353"/>
            <p14:sldId id="344"/>
            <p14:sldId id="317"/>
            <p14:sldId id="325"/>
            <p14:sldId id="349"/>
            <p14:sldId id="345"/>
            <p14:sldId id="350"/>
            <p14:sldId id="346"/>
            <p14:sldId id="348"/>
            <p14:sldId id="347"/>
            <p14:sldId id="351"/>
            <p14:sldId id="35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a Palepu" initials="UP" lastIdx="6" clrIdx="0">
    <p:extLst>
      <p:ext uri="{19B8F6BF-5375-455C-9EA6-DF929625EA0E}">
        <p15:presenceInfo xmlns:p15="http://schemas.microsoft.com/office/powerpoint/2012/main" userId="Uma Palepu" providerId="None"/>
      </p:ext>
    </p:extLst>
  </p:cmAuthor>
  <p:cmAuthor id="2" name="L, Karthik (GE Capital, consultant)" initials="LK(Cc" lastIdx="1" clrIdx="1">
    <p:extLst>
      <p:ext uri="{19B8F6BF-5375-455C-9EA6-DF929625EA0E}">
        <p15:presenceInfo xmlns:p15="http://schemas.microsoft.com/office/powerpoint/2012/main" userId="S::503209559@ge.com::3efe28d8-bd9f-4b77-89d9-f925d2a76a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51F7F-4E44-44DD-A599-BDFED843C57B}" v="6" dt="2022-02-14T00:40:38.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8" autoAdjust="0"/>
    <p:restoredTop sz="94353" autoAdjust="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microsoft.com/office/2015/10/relationships/revisionInfo" Target="revisionInfo.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Kevin" userId="S::klane@njresources.com::b8fc90a8-e937-42ff-bb52-ea9b26679bf0" providerId="AD" clId="Web-{3D851F7F-4E44-44DD-A599-BDFED843C57B}"/>
    <pc:docChg chg="modSld">
      <pc:chgData name="Lane Kevin" userId="S::klane@njresources.com::b8fc90a8-e937-42ff-bb52-ea9b26679bf0" providerId="AD" clId="Web-{3D851F7F-4E44-44DD-A599-BDFED843C57B}" dt="2022-02-14T00:40:38.600" v="5" actId="20577"/>
      <pc:docMkLst>
        <pc:docMk/>
      </pc:docMkLst>
      <pc:sldChg chg="modSp">
        <pc:chgData name="Lane Kevin" userId="S::klane@njresources.com::b8fc90a8-e937-42ff-bb52-ea9b26679bf0" providerId="AD" clId="Web-{3D851F7F-4E44-44DD-A599-BDFED843C57B}" dt="2022-02-14T00:40:38.600" v="5" actId="20577"/>
        <pc:sldMkLst>
          <pc:docMk/>
          <pc:sldMk cId="1618466268" sldId="325"/>
        </pc:sldMkLst>
        <pc:spChg chg="mod">
          <ac:chgData name="Lane Kevin" userId="S::klane@njresources.com::b8fc90a8-e937-42ff-bb52-ea9b26679bf0" providerId="AD" clId="Web-{3D851F7F-4E44-44DD-A599-BDFED843C57B}" dt="2022-02-14T00:40:38.600" v="5" actId="20577"/>
          <ac:spMkLst>
            <pc:docMk/>
            <pc:sldMk cId="1618466268" sldId="325"/>
            <ac:spMk id="3" creationId="{1E0BA838-9AF4-4B72-A737-808A8AE9226D}"/>
          </ac:spMkLst>
        </pc:spChg>
      </pc:sldChg>
    </pc:docChg>
  </pc:docChgLst>
  <pc:docChgLst>
    <pc:chgData name="Lane Kevin" userId="b8fc90a8-e937-42ff-bb52-ea9b26679bf0" providerId="ADAL" clId="{92BA5CC6-A732-49D3-AA88-E326EC60DE2B}"/>
    <pc:docChg chg="custSel modSld">
      <pc:chgData name="Lane Kevin" userId="b8fc90a8-e937-42ff-bb52-ea9b26679bf0" providerId="ADAL" clId="{92BA5CC6-A732-49D3-AA88-E326EC60DE2B}" dt="2022-02-14T01:50:29.952" v="217" actId="20577"/>
      <pc:docMkLst>
        <pc:docMk/>
      </pc:docMkLst>
      <pc:sldChg chg="modSp mod">
        <pc:chgData name="Lane Kevin" userId="b8fc90a8-e937-42ff-bb52-ea9b26679bf0" providerId="ADAL" clId="{92BA5CC6-A732-49D3-AA88-E326EC60DE2B}" dt="2022-02-14T01:50:29.952" v="217" actId="20577"/>
        <pc:sldMkLst>
          <pc:docMk/>
          <pc:sldMk cId="3867046292" sldId="317"/>
        </pc:sldMkLst>
        <pc:spChg chg="mod">
          <ac:chgData name="Lane Kevin" userId="b8fc90a8-e937-42ff-bb52-ea9b26679bf0" providerId="ADAL" clId="{92BA5CC6-A732-49D3-AA88-E326EC60DE2B}" dt="2022-02-14T01:50:29.952" v="217" actId="20577"/>
          <ac:spMkLst>
            <pc:docMk/>
            <pc:sldMk cId="3867046292" sldId="317"/>
            <ac:spMk id="5" creationId="{401C3546-5954-4CFE-98E8-C45FD6D8E403}"/>
          </ac:spMkLst>
        </pc:spChg>
        <pc:spChg chg="mod">
          <ac:chgData name="Lane Kevin" userId="b8fc90a8-e937-42ff-bb52-ea9b26679bf0" providerId="ADAL" clId="{92BA5CC6-A732-49D3-AA88-E326EC60DE2B}" dt="2022-02-14T00:57:01.089" v="103" actId="20577"/>
          <ac:spMkLst>
            <pc:docMk/>
            <pc:sldMk cId="3867046292" sldId="317"/>
            <ac:spMk id="7" creationId="{0A607A6C-F621-4E18-997E-9AE7C9AECD81}"/>
          </ac:spMkLst>
        </pc:spChg>
      </pc:sldChg>
      <pc:sldChg chg="modSp mod">
        <pc:chgData name="Lane Kevin" userId="b8fc90a8-e937-42ff-bb52-ea9b26679bf0" providerId="ADAL" clId="{92BA5CC6-A732-49D3-AA88-E326EC60DE2B}" dt="2022-02-14T01:27:36.509" v="215" actId="20577"/>
        <pc:sldMkLst>
          <pc:docMk/>
          <pc:sldMk cId="1618466268" sldId="325"/>
        </pc:sldMkLst>
        <pc:spChg chg="mod">
          <ac:chgData name="Lane Kevin" userId="b8fc90a8-e937-42ff-bb52-ea9b26679bf0" providerId="ADAL" clId="{92BA5CC6-A732-49D3-AA88-E326EC60DE2B}" dt="2022-02-14T01:27:36.509" v="215" actId="20577"/>
          <ac:spMkLst>
            <pc:docMk/>
            <pc:sldMk cId="1618466268" sldId="325"/>
            <ac:spMk id="3" creationId="{1E0BA838-9AF4-4B72-A737-808A8AE9226D}"/>
          </ac:spMkLst>
        </pc:spChg>
      </pc:sldChg>
      <pc:sldChg chg="modSp mod">
        <pc:chgData name="Lane Kevin" userId="b8fc90a8-e937-42ff-bb52-ea9b26679bf0" providerId="ADAL" clId="{92BA5CC6-A732-49D3-AA88-E326EC60DE2B}" dt="2022-02-14T00:52:39.400" v="12" actId="313"/>
        <pc:sldMkLst>
          <pc:docMk/>
          <pc:sldMk cId="518620366" sldId="345"/>
        </pc:sldMkLst>
        <pc:spChg chg="mod">
          <ac:chgData name="Lane Kevin" userId="b8fc90a8-e937-42ff-bb52-ea9b26679bf0" providerId="ADAL" clId="{92BA5CC6-A732-49D3-AA88-E326EC60DE2B}" dt="2022-02-14T00:52:39.400" v="12" actId="313"/>
          <ac:spMkLst>
            <pc:docMk/>
            <pc:sldMk cId="518620366" sldId="345"/>
            <ac:spMk id="5" creationId="{FFF839B5-858A-496F-A670-3CFC6109DC90}"/>
          </ac:spMkLst>
        </pc:spChg>
      </pc:sldChg>
      <pc:sldChg chg="modSp mod">
        <pc:chgData name="Lane Kevin" userId="b8fc90a8-e937-42ff-bb52-ea9b26679bf0" providerId="ADAL" clId="{92BA5CC6-A732-49D3-AA88-E326EC60DE2B}" dt="2022-02-14T00:52:11.187" v="11" actId="313"/>
        <pc:sldMkLst>
          <pc:docMk/>
          <pc:sldMk cId="2814203828" sldId="347"/>
        </pc:sldMkLst>
        <pc:spChg chg="mod">
          <ac:chgData name="Lane Kevin" userId="b8fc90a8-e937-42ff-bb52-ea9b26679bf0" providerId="ADAL" clId="{92BA5CC6-A732-49D3-AA88-E326EC60DE2B}" dt="2022-02-14T00:52:11.187" v="11" actId="313"/>
          <ac:spMkLst>
            <pc:docMk/>
            <pc:sldMk cId="2814203828" sldId="347"/>
            <ac:spMk id="3" creationId="{CA8A6C49-8B16-461C-AB76-40262B463CDB}"/>
          </ac:spMkLst>
        </pc:spChg>
      </pc:sldChg>
      <pc:sldChg chg="modSp mod">
        <pc:chgData name="Lane Kevin" userId="b8fc90a8-e937-42ff-bb52-ea9b26679bf0" providerId="ADAL" clId="{92BA5CC6-A732-49D3-AA88-E326EC60DE2B}" dt="2022-02-14T00:49:01.384" v="10" actId="313"/>
        <pc:sldMkLst>
          <pc:docMk/>
          <pc:sldMk cId="1685523794" sldId="350"/>
        </pc:sldMkLst>
        <pc:spChg chg="mod">
          <ac:chgData name="Lane Kevin" userId="b8fc90a8-e937-42ff-bb52-ea9b26679bf0" providerId="ADAL" clId="{92BA5CC6-A732-49D3-AA88-E326EC60DE2B}" dt="2022-02-14T00:49:01.384" v="10" actId="313"/>
          <ac:spMkLst>
            <pc:docMk/>
            <pc:sldMk cId="1685523794" sldId="350"/>
            <ac:spMk id="8" creationId="{5A9A005D-C742-4D59-A371-B4EAFA4EB06D}"/>
          </ac:spMkLst>
        </pc:spChg>
      </pc:sldChg>
      <pc:sldChg chg="modSp mod">
        <pc:chgData name="Lane Kevin" userId="b8fc90a8-e937-42ff-bb52-ea9b26679bf0" providerId="ADAL" clId="{92BA5CC6-A732-49D3-AA88-E326EC60DE2B}" dt="2022-02-14T00:53:42.982" v="18" actId="20577"/>
        <pc:sldMkLst>
          <pc:docMk/>
          <pc:sldMk cId="838006881" sldId="351"/>
        </pc:sldMkLst>
        <pc:spChg chg="mod">
          <ac:chgData name="Lane Kevin" userId="b8fc90a8-e937-42ff-bb52-ea9b26679bf0" providerId="ADAL" clId="{92BA5CC6-A732-49D3-AA88-E326EC60DE2B}" dt="2022-02-14T00:53:42.982" v="18" actId="20577"/>
          <ac:spMkLst>
            <pc:docMk/>
            <pc:sldMk cId="838006881" sldId="351"/>
            <ac:spMk id="5" creationId="{FA9E6983-908C-4253-B1CD-1657929AAB97}"/>
          </ac:spMkLst>
        </pc:spChg>
      </pc:sldChg>
      <pc:sldChg chg="addSp delSp modSp mod">
        <pc:chgData name="Lane Kevin" userId="b8fc90a8-e937-42ff-bb52-ea9b26679bf0" providerId="ADAL" clId="{92BA5CC6-A732-49D3-AA88-E326EC60DE2B}" dt="2022-02-04T18:13:18.382" v="1" actId="22"/>
        <pc:sldMkLst>
          <pc:docMk/>
          <pc:sldMk cId="1002555835" sldId="353"/>
        </pc:sldMkLst>
        <pc:spChg chg="add del mod">
          <ac:chgData name="Lane Kevin" userId="b8fc90a8-e937-42ff-bb52-ea9b26679bf0" providerId="ADAL" clId="{92BA5CC6-A732-49D3-AA88-E326EC60DE2B}" dt="2022-02-04T18:13:18.382" v="1" actId="22"/>
          <ac:spMkLst>
            <pc:docMk/>
            <pc:sldMk cId="1002555835" sldId="353"/>
            <ac:spMk id="4" creationId="{1EE96D6E-EB13-4500-A597-E0F748718CEF}"/>
          </ac:spMkLst>
        </pc:spChg>
        <pc:picChg chg="del">
          <ac:chgData name="Lane Kevin" userId="b8fc90a8-e937-42ff-bb52-ea9b26679bf0" providerId="ADAL" clId="{92BA5CC6-A732-49D3-AA88-E326EC60DE2B}" dt="2022-02-04T18:13:15.623" v="0" actId="478"/>
          <ac:picMkLst>
            <pc:docMk/>
            <pc:sldMk cId="1002555835" sldId="353"/>
            <ac:picMk id="5" creationId="{93847921-AB39-4FE2-86A8-CF3FEA7C204A}"/>
          </ac:picMkLst>
        </pc:picChg>
        <pc:picChg chg="add mod ord">
          <ac:chgData name="Lane Kevin" userId="b8fc90a8-e937-42ff-bb52-ea9b26679bf0" providerId="ADAL" clId="{92BA5CC6-A732-49D3-AA88-E326EC60DE2B}" dt="2022-02-04T18:13:18.382" v="1" actId="22"/>
          <ac:picMkLst>
            <pc:docMk/>
            <pc:sldMk cId="1002555835" sldId="353"/>
            <ac:picMk id="7" creationId="{95AEE67E-3503-48BB-9F87-E67EC48DB5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8C1F5-D5F1-426A-93A7-21A5B8F785CE}"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6FB40-D4C2-40A9-A830-1873C9A58EF3}" type="slidenum">
              <a:rPr lang="en-US" smtClean="0"/>
              <a:t>‹#›</a:t>
            </a:fld>
            <a:endParaRPr lang="en-US"/>
          </a:p>
        </p:txBody>
      </p:sp>
    </p:spTree>
    <p:extLst>
      <p:ext uri="{BB962C8B-B14F-4D97-AF65-F5344CB8AC3E}">
        <p14:creationId xmlns:p14="http://schemas.microsoft.com/office/powerpoint/2010/main" val="207852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7931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FF13-0B47-4F56-8E6E-F4D75E5D28DC}"/>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BF7AA63-8ED2-483B-9B26-E8A877BC574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41882-0B06-4334-98A6-C02456BA0EE3}"/>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99958C8F-57C3-4477-AEE4-51163D2F05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340B71-481D-4FB8-954B-C69D4B7E23A5}"/>
              </a:ext>
            </a:extLst>
          </p:cNvPr>
          <p:cNvSpPr>
            <a:spLocks noGrp="1"/>
          </p:cNvSpPr>
          <p:nvPr>
            <p:ph type="sldNum" sz="quarter" idx="12"/>
          </p:nvPr>
        </p:nvSpPr>
        <p:spPr/>
        <p:txBody>
          <a:bodyPr/>
          <a:lstStyle/>
          <a:p>
            <a:fld id="{6C31EF4C-4F67-49FF-9583-EDB9D68851C7}" type="slidenum">
              <a:rPr lang="en-US" smtClean="0"/>
              <a:t>‹#›</a:t>
            </a:fld>
            <a:endParaRPr lang="en-US" dirty="0"/>
          </a:p>
        </p:txBody>
      </p:sp>
      <p:sp>
        <p:nvSpPr>
          <p:cNvPr id="8" name="Rectangle 7">
            <a:extLst>
              <a:ext uri="{FF2B5EF4-FFF2-40B4-BE49-F238E27FC236}">
                <a16:creationId xmlns:a16="http://schemas.microsoft.com/office/drawing/2014/main" id="{BA803FEA-DED2-4CD3-9C38-646181A636AC}"/>
              </a:ext>
            </a:extLst>
          </p:cNvPr>
          <p:cNvSpPr/>
          <p:nvPr userDrawn="1"/>
        </p:nvSpPr>
        <p:spPr bwMode="auto">
          <a:xfrm>
            <a:off x="838200" y="9719584"/>
            <a:ext cx="12192000" cy="7620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719" fontAlgn="base">
              <a:spcBef>
                <a:spcPct val="0"/>
              </a:spcBef>
              <a:spcAft>
                <a:spcPct val="0"/>
              </a:spcAft>
              <a:defRPr/>
            </a:pPr>
            <a:endParaRPr lang="en-US" sz="1500" kern="0" spc="-42"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4" descr="100% Cloud Clear">
            <a:extLst>
              <a:ext uri="{FF2B5EF4-FFF2-40B4-BE49-F238E27FC236}">
                <a16:creationId xmlns:a16="http://schemas.microsoft.com/office/drawing/2014/main" id="{8A805D92-3BBD-48DB-AC46-C39C3BA0FE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3141" y="6305956"/>
            <a:ext cx="937260" cy="41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80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3560-5C43-4D3B-B841-3F2952D518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67A438-477F-4A76-8D40-9656D11073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0D7B9-9BAD-4589-8747-E0164198674C}"/>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3B4BCAE0-F3F4-4404-B16F-7A9E8DCB68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850B0B-A619-4AFF-9DFC-32D3C4404259}"/>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339743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D423C-59AC-4DD7-934A-307C07899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C547B-1633-4553-8804-A4B6E71590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9CC1F-28F5-417F-8A26-C8B49537FFB9}"/>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C25766D1-37DF-47BB-8D01-70420D3DE8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89BA1E-06B4-4716-A77B-6A531CECFC8E}"/>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1957982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8" y="228602"/>
            <a:ext cx="11151918" cy="747897"/>
          </a:xfrm>
        </p:spPr>
        <p:txBody>
          <a:bodyPr/>
          <a:lstStyle>
            <a:lvl1pPr>
              <a:defRPr sz="5416"/>
            </a:lvl1pPr>
          </a:lstStyle>
          <a:p>
            <a:r>
              <a:rPr lang="en-US" dirty="0"/>
              <a:t>Click to edit Master title style</a:t>
            </a:r>
          </a:p>
        </p:txBody>
      </p:sp>
      <p:sp>
        <p:nvSpPr>
          <p:cNvPr id="5" name="Text Placeholder 4"/>
          <p:cNvSpPr>
            <a:spLocks noGrp="1"/>
          </p:cNvSpPr>
          <p:nvPr>
            <p:ph type="body" sz="quarter" idx="10"/>
          </p:nvPr>
        </p:nvSpPr>
        <p:spPr>
          <a:xfrm>
            <a:off x="519258" y="1447799"/>
            <a:ext cx="11151918"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7619" indent="-4028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347" indent="-3457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560" indent="-3362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4245667"/>
      </p:ext>
    </p:extLst>
  </p:cSld>
  <p:clrMapOvr>
    <a:masterClrMapping/>
  </p:clrMapOvr>
  <p:transition>
    <p:wipe dir="r"/>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9F4E-8512-4CFD-81F8-C99F05AC03CA}"/>
              </a:ext>
            </a:extLst>
          </p:cNvPr>
          <p:cNvSpPr>
            <a:spLocks noGrp="1"/>
          </p:cNvSpPr>
          <p:nvPr>
            <p:ph type="title"/>
          </p:nvPr>
        </p:nvSpPr>
        <p:spPr>
          <a:xfrm>
            <a:off x="838200" y="365126"/>
            <a:ext cx="10515600" cy="74521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E3DD89-205A-4377-B07F-2CCCF8614F9E}"/>
              </a:ext>
            </a:extLst>
          </p:cNvPr>
          <p:cNvSpPr>
            <a:spLocks noGrp="1"/>
          </p:cNvSpPr>
          <p:nvPr>
            <p:ph idx="1"/>
          </p:nvPr>
        </p:nvSpPr>
        <p:spPr>
          <a:xfrm>
            <a:off x="838200" y="1179739"/>
            <a:ext cx="10515600" cy="49972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7BA6C-4FAB-46AE-8E09-8531E9EFE0DE}"/>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84912AD8-EEDD-4502-AE50-D8100C790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FCB60C-0FBB-4F28-8298-029CCC27F99D}"/>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3449622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B71A-5043-4838-80A9-8367E2326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7419E7-69AA-4EF9-BB32-23E28AD27B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8DFBD5-F1D9-47E6-8E9A-7DF727C5DCAE}"/>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3C62768B-0FBB-4C14-B645-59BE4329DD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13F6CE-89C5-4A33-AF2F-6842CBBB1C8E}"/>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96172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48F4-24D9-47E4-AAC2-2A1F8D16E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87023A-ED9C-4F0E-9FC1-723EF606B8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957C4B-768A-478F-9268-6FD1EC9DFB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48DE96-400D-4161-AD4F-F790A4754892}"/>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6" name="Footer Placeholder 5">
            <a:extLst>
              <a:ext uri="{FF2B5EF4-FFF2-40B4-BE49-F238E27FC236}">
                <a16:creationId xmlns:a16="http://schemas.microsoft.com/office/drawing/2014/main" id="{05BC55F0-498C-4368-9F18-79DEAA5B43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ADDA95-0C11-4949-BCE5-A146D60E62CB}"/>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31162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983D-54DD-457F-B18F-DFED83134C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E5763E-47E4-4FCC-A9B5-C90A3CC5A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63511C-463B-43AE-AB2A-478EFD8237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BBDD18-F1A7-431F-B63A-B5330E5E2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481ACD-EC57-4061-A111-D9D1094458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7516ED-924E-4085-84B4-6FCFA2A102A8}"/>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8" name="Footer Placeholder 7">
            <a:extLst>
              <a:ext uri="{FF2B5EF4-FFF2-40B4-BE49-F238E27FC236}">
                <a16:creationId xmlns:a16="http://schemas.microsoft.com/office/drawing/2014/main" id="{550CA44E-0D84-4F7A-AD71-E94A144D5C0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02B5ECA-0281-43AD-9430-6904C9A1D465}"/>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379898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70D9FFB-0324-4349-90B5-F848058E632C}"/>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4" name="Footer Placeholder 3">
            <a:extLst>
              <a:ext uri="{FF2B5EF4-FFF2-40B4-BE49-F238E27FC236}">
                <a16:creationId xmlns:a16="http://schemas.microsoft.com/office/drawing/2014/main" id="{34981777-96EC-4700-B7EA-15DEDD000F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12A920-1B5C-4247-8CE8-944B643D7DF7}"/>
              </a:ext>
            </a:extLst>
          </p:cNvPr>
          <p:cNvSpPr>
            <a:spLocks noGrp="1"/>
          </p:cNvSpPr>
          <p:nvPr>
            <p:ph type="sldNum" sz="quarter" idx="12"/>
          </p:nvPr>
        </p:nvSpPr>
        <p:spPr/>
        <p:txBody>
          <a:bodyPr/>
          <a:lstStyle/>
          <a:p>
            <a:fld id="{6C31EF4C-4F67-49FF-9583-EDB9D68851C7}" type="slidenum">
              <a:rPr lang="en-US" smtClean="0"/>
              <a:t>‹#›</a:t>
            </a:fld>
            <a:endParaRPr lang="en-US" dirty="0"/>
          </a:p>
        </p:txBody>
      </p:sp>
      <p:sp>
        <p:nvSpPr>
          <p:cNvPr id="6" name="Title 1">
            <a:extLst>
              <a:ext uri="{FF2B5EF4-FFF2-40B4-BE49-F238E27FC236}">
                <a16:creationId xmlns:a16="http://schemas.microsoft.com/office/drawing/2014/main" id="{CD259982-56F3-4DD4-9B36-902784D63543}"/>
              </a:ext>
            </a:extLst>
          </p:cNvPr>
          <p:cNvSpPr>
            <a:spLocks noGrp="1"/>
          </p:cNvSpPr>
          <p:nvPr>
            <p:ph type="title"/>
          </p:nvPr>
        </p:nvSpPr>
        <p:spPr>
          <a:xfrm>
            <a:off x="838200" y="365126"/>
            <a:ext cx="10515600" cy="745218"/>
          </a:xfrm>
        </p:spPr>
        <p:txBody>
          <a:bodyPr/>
          <a:lstStyle/>
          <a:p>
            <a:r>
              <a:rPr lang="en-US"/>
              <a:t>Click to edit Master title style</a:t>
            </a:r>
          </a:p>
        </p:txBody>
      </p:sp>
    </p:spTree>
    <p:extLst>
      <p:ext uri="{BB962C8B-B14F-4D97-AF65-F5344CB8AC3E}">
        <p14:creationId xmlns:p14="http://schemas.microsoft.com/office/powerpoint/2010/main" val="298461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0B61-41E9-4947-919C-087D67032D57}"/>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3" name="Footer Placeholder 2">
            <a:extLst>
              <a:ext uri="{FF2B5EF4-FFF2-40B4-BE49-F238E27FC236}">
                <a16:creationId xmlns:a16="http://schemas.microsoft.com/office/drawing/2014/main" id="{72486A10-CA1E-4382-A4DB-ECBCE70F7D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34D4AE-DB0E-45CF-8038-005F862555D2}"/>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1882054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D4B80-D219-4336-8E65-8B0AC08DB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76A36-22D1-4287-83ED-3FF088923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A5C9E-67BE-4CB4-81CB-F64FB6949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8DD6C6-E4FE-4340-B50E-F6415D355C08}"/>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6" name="Footer Placeholder 5">
            <a:extLst>
              <a:ext uri="{FF2B5EF4-FFF2-40B4-BE49-F238E27FC236}">
                <a16:creationId xmlns:a16="http://schemas.microsoft.com/office/drawing/2014/main" id="{F313F403-A971-4291-A1F9-5DA431D7B7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D843C5-0698-4D7D-9BEF-3C6E58CB17EC}"/>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78140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7467-56CD-413A-9741-50C4D02EF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0C9F1C-717D-4073-9EFC-B1B6A4938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D334709-9C5A-4E50-92CA-A425D0344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C0CB4C-94D9-4B54-B920-7BFDEDEC6DD9}"/>
              </a:ext>
            </a:extLst>
          </p:cNvPr>
          <p:cNvSpPr>
            <a:spLocks noGrp="1"/>
          </p:cNvSpPr>
          <p:nvPr>
            <p:ph type="dt" sz="half" idx="10"/>
          </p:nvPr>
        </p:nvSpPr>
        <p:spPr/>
        <p:txBody>
          <a:bodyPr/>
          <a:lstStyle/>
          <a:p>
            <a:fld id="{062D0DEB-586E-4F52-9601-94C8DD81724F}" type="datetimeFigureOut">
              <a:rPr lang="en-US" smtClean="0"/>
              <a:t>4/14/2022</a:t>
            </a:fld>
            <a:endParaRPr lang="en-US" dirty="0"/>
          </a:p>
        </p:txBody>
      </p:sp>
      <p:sp>
        <p:nvSpPr>
          <p:cNvPr id="6" name="Footer Placeholder 5">
            <a:extLst>
              <a:ext uri="{FF2B5EF4-FFF2-40B4-BE49-F238E27FC236}">
                <a16:creationId xmlns:a16="http://schemas.microsoft.com/office/drawing/2014/main" id="{B046C5B9-3262-4BC1-A239-EF35CF3155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D34189-A0E0-4EE5-9D51-AB2CFFE0C8B1}"/>
              </a:ext>
            </a:extLst>
          </p:cNvPr>
          <p:cNvSpPr>
            <a:spLocks noGrp="1"/>
          </p:cNvSpPr>
          <p:nvPr>
            <p:ph type="sldNum" sz="quarter" idx="12"/>
          </p:nvPr>
        </p:nvSpPr>
        <p:spPr/>
        <p:txBody>
          <a:bodyPr/>
          <a:lstStyle/>
          <a:p>
            <a:fld id="{6C31EF4C-4F67-49FF-9583-EDB9D68851C7}" type="slidenum">
              <a:rPr lang="en-US" smtClean="0"/>
              <a:t>‹#›</a:t>
            </a:fld>
            <a:endParaRPr lang="en-US" dirty="0"/>
          </a:p>
        </p:txBody>
      </p:sp>
    </p:spTree>
    <p:extLst>
      <p:ext uri="{BB962C8B-B14F-4D97-AF65-F5344CB8AC3E}">
        <p14:creationId xmlns:p14="http://schemas.microsoft.com/office/powerpoint/2010/main" val="309451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FFA97-C98C-4D68-A6B1-6E5D49933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B93223-BFB7-43EE-8D65-0189EEE32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C4835-EC87-4218-82E0-E6E059EAC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D0DEB-586E-4F52-9601-94C8DD81724F}" type="datetimeFigureOut">
              <a:rPr lang="en-US" smtClean="0"/>
              <a:t>4/14/2022</a:t>
            </a:fld>
            <a:endParaRPr lang="en-US" dirty="0"/>
          </a:p>
        </p:txBody>
      </p:sp>
      <p:sp>
        <p:nvSpPr>
          <p:cNvPr id="5" name="Footer Placeholder 4">
            <a:extLst>
              <a:ext uri="{FF2B5EF4-FFF2-40B4-BE49-F238E27FC236}">
                <a16:creationId xmlns:a16="http://schemas.microsoft.com/office/drawing/2014/main" id="{10F5F138-C40D-497D-8B46-7C3F72394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5B6CE44-10CF-44A5-8358-E936E719D6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1EF4C-4F67-49FF-9583-EDB9D68851C7}" type="slidenum">
              <a:rPr lang="en-US" smtClean="0"/>
              <a:t>‹#›</a:t>
            </a:fld>
            <a:endParaRPr lang="en-US" dirty="0"/>
          </a:p>
        </p:txBody>
      </p:sp>
      <p:sp>
        <p:nvSpPr>
          <p:cNvPr id="7" name="Rectangle 6">
            <a:extLst>
              <a:ext uri="{FF2B5EF4-FFF2-40B4-BE49-F238E27FC236}">
                <a16:creationId xmlns:a16="http://schemas.microsoft.com/office/drawing/2014/main" id="{1EEFAB6F-85C0-4A7D-9EFB-1A8492E9E589}"/>
              </a:ext>
            </a:extLst>
          </p:cNvPr>
          <p:cNvSpPr/>
          <p:nvPr userDrawn="1"/>
        </p:nvSpPr>
        <p:spPr bwMode="auto">
          <a:xfrm>
            <a:off x="0" y="0"/>
            <a:ext cx="12192000" cy="169333"/>
          </a:xfrm>
          <a:prstGeom prst="rect">
            <a:avLst/>
          </a:prstGeom>
          <a:solidFill>
            <a:srgbClr val="F793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6197" tIns="38098" rIns="76197" bIns="38098" numCol="1" rtlCol="0" anchor="ctr" anchorCtr="0" compatLnSpc="1">
            <a:prstTxWarp prst="textNoShape">
              <a:avLst/>
            </a:prstTxWarp>
          </a:bodyPr>
          <a:lstStyle/>
          <a:p>
            <a:pPr algn="ctr" defTabSz="761719" fontAlgn="base">
              <a:spcBef>
                <a:spcPct val="0"/>
              </a:spcBef>
              <a:spcAft>
                <a:spcPct val="0"/>
              </a:spcAft>
            </a:pPr>
            <a:endParaRPr lang="en-US" sz="1833" dirty="0">
              <a:gradFill>
                <a:gsLst>
                  <a:gs pos="0">
                    <a:srgbClr val="FFFFFF"/>
                  </a:gs>
                  <a:gs pos="100000">
                    <a:srgbClr val="FFFFFF"/>
                  </a:gs>
                </a:gsLst>
                <a:lin ang="5400000" scaled="0"/>
              </a:gradFill>
            </a:endParaRPr>
          </a:p>
        </p:txBody>
      </p:sp>
      <p:pic>
        <p:nvPicPr>
          <p:cNvPr id="10" name="Picture 2" descr="100% Cloud Clear">
            <a:extLst>
              <a:ext uri="{FF2B5EF4-FFF2-40B4-BE49-F238E27FC236}">
                <a16:creationId xmlns:a16="http://schemas.microsoft.com/office/drawing/2014/main" id="{EEA5D8FE-8202-4A80-8A84-0857D3B033E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823621" y="6311900"/>
            <a:ext cx="1301657" cy="41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6D51-0AA3-4E5E-9754-EBCD098C4EE8}"/>
              </a:ext>
            </a:extLst>
          </p:cNvPr>
          <p:cNvSpPr>
            <a:spLocks noGrp="1"/>
          </p:cNvSpPr>
          <p:nvPr>
            <p:ph type="ctrTitle"/>
          </p:nvPr>
        </p:nvSpPr>
        <p:spPr>
          <a:xfrm>
            <a:off x="1524000" y="1919197"/>
            <a:ext cx="9144000" cy="2387600"/>
          </a:xfrm>
        </p:spPr>
        <p:txBody>
          <a:bodyPr>
            <a:normAutofit/>
          </a:bodyPr>
          <a:lstStyle/>
          <a:p>
            <a:br>
              <a:rPr lang="en-IN" sz="4000" dirty="0"/>
            </a:br>
            <a:r>
              <a:rPr lang="en-US" sz="6600" b="1" dirty="0">
                <a:latin typeface="Calibri Light" panose="020F0302020204030204"/>
              </a:rPr>
              <a:t>Informatica</a:t>
            </a:r>
            <a:br>
              <a:rPr lang="en-IN" sz="6000" dirty="0"/>
            </a:br>
            <a:endParaRPr lang="en-US" dirty="0"/>
          </a:p>
        </p:txBody>
      </p:sp>
    </p:spTree>
    <p:extLst>
      <p:ext uri="{BB962C8B-B14F-4D97-AF65-F5344CB8AC3E}">
        <p14:creationId xmlns:p14="http://schemas.microsoft.com/office/powerpoint/2010/main" val="3741331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7030E-8DAF-4A6E-8C5A-4FA5222A3779}"/>
              </a:ext>
            </a:extLst>
          </p:cNvPr>
          <p:cNvSpPr>
            <a:spLocks noGrp="1"/>
          </p:cNvSpPr>
          <p:nvPr>
            <p:ph type="title"/>
          </p:nvPr>
        </p:nvSpPr>
        <p:spPr>
          <a:xfrm>
            <a:off x="838200" y="365125"/>
            <a:ext cx="10515600" cy="744538"/>
          </a:xfrm>
        </p:spPr>
        <p:txBody>
          <a:bodyPr>
            <a:normAutofit/>
          </a:bodyPr>
          <a:lstStyle/>
          <a:p>
            <a:r>
              <a:rPr lang="en-US" sz="3200" u="sng" dirty="0">
                <a:solidFill>
                  <a:schemeClr val="accent1"/>
                </a:solidFill>
                <a:latin typeface="Calibri" panose="020F0502020204030204" pitchFamily="34" charset="0"/>
                <a:cs typeface="Calibri" panose="020F0502020204030204" pitchFamily="34" charset="0"/>
              </a:rPr>
              <a:t>CD Release Pipeline</a:t>
            </a:r>
          </a:p>
        </p:txBody>
      </p:sp>
      <p:pic>
        <p:nvPicPr>
          <p:cNvPr id="1026" name="Picture 2" descr="image">
            <a:extLst>
              <a:ext uri="{FF2B5EF4-FFF2-40B4-BE49-F238E27FC236}">
                <a16:creationId xmlns:a16="http://schemas.microsoft.com/office/drawing/2014/main" id="{52E898C4-0871-4F05-9A90-ADD065542F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3100" y="1314449"/>
            <a:ext cx="6500594" cy="3638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9A005D-C742-4D59-A371-B4EAFA4EB06D}"/>
              </a:ext>
            </a:extLst>
          </p:cNvPr>
          <p:cNvSpPr txBox="1"/>
          <p:nvPr/>
        </p:nvSpPr>
        <p:spPr>
          <a:xfrm>
            <a:off x="295275" y="1314449"/>
            <a:ext cx="4907825" cy="535531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In Release Pipeline , 3 Tasks are defined at every</a:t>
            </a:r>
          </a:p>
          <a:p>
            <a:r>
              <a:rPr lang="en-US" dirty="0">
                <a:latin typeface="Calibri" panose="020F0502020204030204" pitchFamily="34" charset="0"/>
                <a:cs typeface="Calibri" panose="020F0502020204030204" pitchFamily="34" charset="0"/>
              </a:rPr>
              <a:t>Stage</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Get New Changes</a:t>
            </a:r>
          </a:p>
          <a:p>
            <a:pPr algn="just"/>
            <a:r>
              <a:rPr lang="en-US" dirty="0">
                <a:latin typeface="Calibri" panose="020F0502020204030204" pitchFamily="34" charset="0"/>
                <a:cs typeface="Calibri" panose="020F0502020204030204" pitchFamily="34" charset="0"/>
              </a:rPr>
              <a:t>	In this Task we are checking out to the        	respective Branch to see the log of the 	changes   done</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Replace Variables</a:t>
            </a:r>
          </a:p>
          <a:p>
            <a:pPr algn="just"/>
            <a:r>
              <a:rPr lang="en-US" dirty="0">
                <a:latin typeface="Calibri" panose="020F0502020204030204" pitchFamily="34" charset="0"/>
                <a:cs typeface="Calibri" panose="020F0502020204030204" pitchFamily="34" charset="0"/>
              </a:rPr>
              <a:t>	In this task we are calling the script 	which was passed as an artifact and 	replace the hardcoded values</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Push New Changes</a:t>
            </a:r>
          </a:p>
          <a:p>
            <a:pPr algn="just"/>
            <a:r>
              <a:rPr lang="en-US" dirty="0">
                <a:latin typeface="Calibri" panose="020F0502020204030204" pitchFamily="34" charset="0"/>
                <a:cs typeface="Calibri" panose="020F0502020204030204" pitchFamily="34" charset="0"/>
              </a:rPr>
              <a:t>	In this Task we are Pushing the new 	changes to the other branches with the 	changes hardcoded values based on the 	environment.</a:t>
            </a:r>
          </a:p>
          <a:p>
            <a:pPr marL="342900" indent="-342900">
              <a:buAutoNum type="arabicParenR"/>
            </a:pPr>
            <a:endParaRPr lang="en-IN" dirty="0"/>
          </a:p>
        </p:txBody>
      </p:sp>
    </p:spTree>
    <p:extLst>
      <p:ext uri="{BB962C8B-B14F-4D97-AF65-F5344CB8AC3E}">
        <p14:creationId xmlns:p14="http://schemas.microsoft.com/office/powerpoint/2010/main" val="168552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530-92DB-4F92-B7F7-C625FB81482B}"/>
              </a:ext>
            </a:extLst>
          </p:cNvPr>
          <p:cNvSpPr>
            <a:spLocks noGrp="1"/>
          </p:cNvSpPr>
          <p:nvPr>
            <p:ph type="title"/>
          </p:nvPr>
        </p:nvSpPr>
        <p:spPr/>
        <p:txBody>
          <a:bodyPr>
            <a:normAutofit/>
          </a:bodyPr>
          <a:lstStyle/>
          <a:p>
            <a:r>
              <a:rPr lang="en-US" sz="3200" u="sng" dirty="0">
                <a:solidFill>
                  <a:schemeClr val="accent1"/>
                </a:solidFill>
                <a:latin typeface="Calibri" panose="020F0502020204030204" pitchFamily="34" charset="0"/>
                <a:cs typeface="Calibri" panose="020F0502020204030204" pitchFamily="34" charset="0"/>
              </a:rPr>
              <a:t>CD Release Pipeline with Stages</a:t>
            </a:r>
          </a:p>
        </p:txBody>
      </p:sp>
      <p:sp>
        <p:nvSpPr>
          <p:cNvPr id="3" name="Content Placeholder 2">
            <a:extLst>
              <a:ext uri="{FF2B5EF4-FFF2-40B4-BE49-F238E27FC236}">
                <a16:creationId xmlns:a16="http://schemas.microsoft.com/office/drawing/2014/main" id="{6408B1D2-4C33-4AB3-AC7F-F8A8AC4D151C}"/>
              </a:ext>
            </a:extLst>
          </p:cNvPr>
          <p:cNvSpPr>
            <a:spLocks noGrp="1"/>
          </p:cNvSpPr>
          <p:nvPr>
            <p:ph idx="1"/>
          </p:nvPr>
        </p:nvSpPr>
        <p:spPr>
          <a:xfrm>
            <a:off x="838200" y="1179739"/>
            <a:ext cx="10515600" cy="505938"/>
          </a:xfrm>
        </p:spPr>
        <p:txBody>
          <a:bodyPr>
            <a:normAutofit/>
          </a:bodyPr>
          <a:lstStyle/>
          <a:p>
            <a:pPr marL="0" indent="0">
              <a:buNone/>
            </a:pPr>
            <a:r>
              <a:rPr lang="en-US" sz="2000" dirty="0">
                <a:latin typeface="Calibri" panose="020F0502020204030204" pitchFamily="34" charset="0"/>
                <a:cs typeface="Calibri" panose="020F0502020204030204" pitchFamily="34" charset="0"/>
              </a:rPr>
              <a:t>This pipeline is auto triggered whenever the build pipeline is successful </a:t>
            </a:r>
          </a:p>
        </p:txBody>
      </p:sp>
      <p:sp>
        <p:nvSpPr>
          <p:cNvPr id="14" name="Content Placeholder 2">
            <a:extLst>
              <a:ext uri="{FF2B5EF4-FFF2-40B4-BE49-F238E27FC236}">
                <a16:creationId xmlns:a16="http://schemas.microsoft.com/office/drawing/2014/main" id="{E7E67C31-9C87-415F-90CF-21A492A30548}"/>
              </a:ext>
            </a:extLst>
          </p:cNvPr>
          <p:cNvSpPr txBox="1">
            <a:spLocks/>
          </p:cNvSpPr>
          <p:nvPr/>
        </p:nvSpPr>
        <p:spPr>
          <a:xfrm>
            <a:off x="838200" y="5280696"/>
            <a:ext cx="9991477" cy="953127"/>
          </a:xfrm>
          <a:prstGeom prst="rect">
            <a:avLst/>
          </a:prstGeom>
          <a:ln>
            <a:solidFill>
              <a:schemeClr val="accent1"/>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Calibri" panose="020F0502020204030204" pitchFamily="34" charset="0"/>
                <a:cs typeface="Calibri" panose="020F0502020204030204" pitchFamily="34" charset="0"/>
              </a:rPr>
              <a:t>Release pipeline will deploy to Different environment but before deploying to Higher Environments we have added APPROVERS.</a:t>
            </a:r>
          </a:p>
          <a:p>
            <a:pPr marL="0" indent="0" algn="just">
              <a:buFont typeface="Arial" panose="020B0604020202020204" pitchFamily="34" charset="0"/>
              <a:buNone/>
            </a:pPr>
            <a:r>
              <a:rPr lang="en-US" sz="2000" dirty="0">
                <a:latin typeface="Calibri" panose="020F0502020204030204" pitchFamily="34" charset="0"/>
                <a:cs typeface="Calibri" panose="020F0502020204030204" pitchFamily="34" charset="0"/>
              </a:rPr>
              <a:t>So that without verification from the Approvers we will not be able to deploy it further(i.e., only Approvers can Release it in Higher Environments).</a:t>
            </a:r>
          </a:p>
        </p:txBody>
      </p:sp>
      <p:pic>
        <p:nvPicPr>
          <p:cNvPr id="8" name="Picture 7">
            <a:extLst>
              <a:ext uri="{FF2B5EF4-FFF2-40B4-BE49-F238E27FC236}">
                <a16:creationId xmlns:a16="http://schemas.microsoft.com/office/drawing/2014/main" id="{22186DA8-55C2-427B-B22D-48B6C43D5109}"/>
              </a:ext>
            </a:extLst>
          </p:cNvPr>
          <p:cNvPicPr>
            <a:picLocks noChangeAspect="1"/>
          </p:cNvPicPr>
          <p:nvPr/>
        </p:nvPicPr>
        <p:blipFill>
          <a:blip r:embed="rId2"/>
          <a:stretch>
            <a:fillRect/>
          </a:stretch>
        </p:blipFill>
        <p:spPr>
          <a:xfrm>
            <a:off x="485775" y="1746660"/>
            <a:ext cx="11049000" cy="3019686"/>
          </a:xfrm>
          <a:prstGeom prst="rect">
            <a:avLst/>
          </a:prstGeom>
        </p:spPr>
      </p:pic>
      <p:sp>
        <p:nvSpPr>
          <p:cNvPr id="9" name="Rectangle 8">
            <a:extLst>
              <a:ext uri="{FF2B5EF4-FFF2-40B4-BE49-F238E27FC236}">
                <a16:creationId xmlns:a16="http://schemas.microsoft.com/office/drawing/2014/main" id="{49519AA7-496E-421B-BDD8-D5E4CF58CF76}"/>
              </a:ext>
            </a:extLst>
          </p:cNvPr>
          <p:cNvSpPr/>
          <p:nvPr/>
        </p:nvSpPr>
        <p:spPr>
          <a:xfrm>
            <a:off x="2602707" y="2590120"/>
            <a:ext cx="323850" cy="505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1F76B5D-26F6-4F63-87DF-B903BECAED23}"/>
              </a:ext>
            </a:extLst>
          </p:cNvPr>
          <p:cNvSpPr/>
          <p:nvPr/>
        </p:nvSpPr>
        <p:spPr>
          <a:xfrm>
            <a:off x="9925050" y="2599212"/>
            <a:ext cx="323850" cy="505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08CCF44C-8641-4859-A41B-03E3A721E81C}"/>
              </a:ext>
            </a:extLst>
          </p:cNvPr>
          <p:cNvSpPr/>
          <p:nvPr/>
        </p:nvSpPr>
        <p:spPr>
          <a:xfrm>
            <a:off x="7515225" y="2634592"/>
            <a:ext cx="276225" cy="458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D1A91A41-47B7-4308-8371-0A6A9E2E3AD0}"/>
              </a:ext>
            </a:extLst>
          </p:cNvPr>
          <p:cNvSpPr/>
          <p:nvPr/>
        </p:nvSpPr>
        <p:spPr>
          <a:xfrm>
            <a:off x="5043488" y="2589687"/>
            <a:ext cx="323850" cy="505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6C79258D-EB40-4740-9592-1F421AF9B947}"/>
              </a:ext>
            </a:extLst>
          </p:cNvPr>
          <p:cNvCxnSpPr>
            <a:cxnSpLocks/>
          </p:cNvCxnSpPr>
          <p:nvPr/>
        </p:nvCxnSpPr>
        <p:spPr>
          <a:xfrm>
            <a:off x="3476625" y="3790950"/>
            <a:ext cx="69437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FDD391-69E4-4249-8762-B7054138815B}"/>
              </a:ext>
            </a:extLst>
          </p:cNvPr>
          <p:cNvCxnSpPr/>
          <p:nvPr/>
        </p:nvCxnSpPr>
        <p:spPr>
          <a:xfrm>
            <a:off x="5991225" y="3790950"/>
            <a:ext cx="0" cy="141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8F7349-0AB5-4E72-8DBF-606F56D4800D}"/>
              </a:ext>
            </a:extLst>
          </p:cNvPr>
          <p:cNvCxnSpPr>
            <a:cxnSpLocks/>
          </p:cNvCxnSpPr>
          <p:nvPr/>
        </p:nvCxnSpPr>
        <p:spPr>
          <a:xfrm>
            <a:off x="3476625" y="3175422"/>
            <a:ext cx="0" cy="61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E3A008-2E05-4528-ADD5-95662007CCB2}"/>
              </a:ext>
            </a:extLst>
          </p:cNvPr>
          <p:cNvCxnSpPr>
            <a:cxnSpLocks/>
          </p:cNvCxnSpPr>
          <p:nvPr/>
        </p:nvCxnSpPr>
        <p:spPr>
          <a:xfrm>
            <a:off x="5905500" y="3175422"/>
            <a:ext cx="0" cy="61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53D90F9-1AB4-4CF8-B859-E8DCB5F58EA8}"/>
              </a:ext>
            </a:extLst>
          </p:cNvPr>
          <p:cNvCxnSpPr>
            <a:cxnSpLocks/>
          </p:cNvCxnSpPr>
          <p:nvPr/>
        </p:nvCxnSpPr>
        <p:spPr>
          <a:xfrm>
            <a:off x="8305800" y="3175422"/>
            <a:ext cx="0" cy="61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5C47A1-2CA7-4EB0-85C5-D5CCC277B6A3}"/>
              </a:ext>
            </a:extLst>
          </p:cNvPr>
          <p:cNvCxnSpPr>
            <a:cxnSpLocks/>
          </p:cNvCxnSpPr>
          <p:nvPr/>
        </p:nvCxnSpPr>
        <p:spPr>
          <a:xfrm>
            <a:off x="10420350" y="3175422"/>
            <a:ext cx="0" cy="61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9F96A20-A748-44D4-A7B3-D36ECFE048DD}"/>
              </a:ext>
            </a:extLst>
          </p:cNvPr>
          <p:cNvSpPr txBox="1"/>
          <p:nvPr/>
        </p:nvSpPr>
        <p:spPr>
          <a:xfrm>
            <a:off x="7407964" y="4278249"/>
            <a:ext cx="3326295" cy="830997"/>
          </a:xfrm>
          <a:prstGeom prst="rect">
            <a:avLst/>
          </a:prstGeom>
          <a:noFill/>
          <a:ln>
            <a:solidFill>
              <a:schemeClr val="accent1"/>
            </a:solidFill>
          </a:ln>
        </p:spPr>
        <p:txBody>
          <a:bodyPr wrap="square" rtlCol="0">
            <a:spAutoFit/>
          </a:bodyPr>
          <a:lstStyle/>
          <a:p>
            <a:r>
              <a:rPr lang="en-US" sz="1600" dirty="0">
                <a:latin typeface="Calibri" panose="020F0502020204030204" pitchFamily="34" charset="0"/>
                <a:cs typeface="Calibri" panose="020F0502020204030204" pitchFamily="34" charset="0"/>
              </a:rPr>
              <a:t>Instead of Approvers we can integrate </a:t>
            </a:r>
            <a:r>
              <a:rPr lang="en-US" sz="1600" b="1" dirty="0">
                <a:latin typeface="Calibri" panose="020F0502020204030204" pitchFamily="34" charset="0"/>
                <a:cs typeface="Calibri" panose="020F0502020204030204" pitchFamily="34" charset="0"/>
              </a:rPr>
              <a:t>ServiceNow Change Management </a:t>
            </a:r>
            <a:r>
              <a:rPr lang="en-US" sz="1600" dirty="0">
                <a:latin typeface="Calibri" panose="020F0502020204030204" pitchFamily="34" charset="0"/>
                <a:cs typeface="Calibri" panose="020F0502020204030204" pitchFamily="34" charset="0"/>
              </a:rPr>
              <a:t>solution </a:t>
            </a:r>
          </a:p>
        </p:txBody>
      </p:sp>
    </p:spTree>
    <p:extLst>
      <p:ext uri="{BB962C8B-B14F-4D97-AF65-F5344CB8AC3E}">
        <p14:creationId xmlns:p14="http://schemas.microsoft.com/office/powerpoint/2010/main" val="258509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B580-A384-4B11-AA07-1F32D5C43B3C}"/>
              </a:ext>
            </a:extLst>
          </p:cNvPr>
          <p:cNvSpPr>
            <a:spLocks noGrp="1"/>
          </p:cNvSpPr>
          <p:nvPr>
            <p:ph type="title"/>
          </p:nvPr>
        </p:nvSpPr>
        <p:spPr>
          <a:xfrm>
            <a:off x="251791" y="404883"/>
            <a:ext cx="10515600" cy="745218"/>
          </a:xfrm>
        </p:spPr>
        <p:txBody>
          <a:bodyPr>
            <a:normAutofit/>
          </a:bodyPr>
          <a:lstStyle/>
          <a:p>
            <a:r>
              <a:rPr lang="en-US" sz="3200" u="sng" dirty="0">
                <a:solidFill>
                  <a:schemeClr val="accent1"/>
                </a:solidFill>
                <a:latin typeface="Calibri" panose="020F0502020204030204" pitchFamily="34" charset="0"/>
                <a:cs typeface="Calibri" panose="020F0502020204030204" pitchFamily="34" charset="0"/>
              </a:rPr>
              <a:t>Variables Groups </a:t>
            </a:r>
          </a:p>
        </p:txBody>
      </p:sp>
      <p:sp>
        <p:nvSpPr>
          <p:cNvPr id="3" name="Content Placeholder 2">
            <a:extLst>
              <a:ext uri="{FF2B5EF4-FFF2-40B4-BE49-F238E27FC236}">
                <a16:creationId xmlns:a16="http://schemas.microsoft.com/office/drawing/2014/main" id="{BEA9AE39-5E2B-4359-9588-588486252937}"/>
              </a:ext>
            </a:extLst>
          </p:cNvPr>
          <p:cNvSpPr>
            <a:spLocks noGrp="1"/>
          </p:cNvSpPr>
          <p:nvPr>
            <p:ph idx="1"/>
          </p:nvPr>
        </p:nvSpPr>
        <p:spPr>
          <a:xfrm>
            <a:off x="251791" y="1497791"/>
            <a:ext cx="11688418" cy="1627071"/>
          </a:xfrm>
        </p:spPr>
        <p:txBody>
          <a:bodyPr>
            <a:normAutofit/>
          </a:bodyPr>
          <a:lstStyle/>
          <a:p>
            <a:pPr marL="0" indent="0" algn="just">
              <a:buNone/>
            </a:pPr>
            <a:r>
              <a:rPr lang="en-US" sz="2400" dirty="0">
                <a:latin typeface="Calibri" panose="020F0502020204030204" pitchFamily="34" charset="0"/>
                <a:cs typeface="Calibri" panose="020F0502020204030204" pitchFamily="34" charset="0"/>
              </a:rPr>
              <a:t>Use a variable group to store values that you want to control and make available across multiple pipelines and multiple stages. We can also use variable groups to store secrets and other values that might need to be passed into our application.</a:t>
            </a:r>
          </a:p>
          <a:p>
            <a:pPr marL="0" indent="0" algn="just">
              <a:buNone/>
            </a:pPr>
            <a:r>
              <a:rPr lang="en-US" sz="2400" dirty="0">
                <a:latin typeface="Calibri" panose="020F0502020204030204" pitchFamily="34" charset="0"/>
                <a:cs typeface="Calibri" panose="020F0502020204030204" pitchFamily="34" charset="0"/>
              </a:rPr>
              <a:t>Variable groups are defined and managed in the </a:t>
            </a:r>
            <a:r>
              <a:rPr lang="en-US" sz="2400" b="1" dirty="0">
                <a:latin typeface="Calibri" panose="020F0502020204030204" pitchFamily="34" charset="0"/>
                <a:cs typeface="Calibri" panose="020F0502020204030204" pitchFamily="34" charset="0"/>
              </a:rPr>
              <a:t>Library</a:t>
            </a:r>
            <a:r>
              <a:rPr lang="en-US" sz="2400" dirty="0">
                <a:latin typeface="Calibri" panose="020F0502020204030204" pitchFamily="34" charset="0"/>
                <a:cs typeface="Calibri" panose="020F0502020204030204" pitchFamily="34" charset="0"/>
              </a:rPr>
              <a:t> page under </a:t>
            </a:r>
            <a:r>
              <a:rPr lang="en-US" sz="2400" b="1" dirty="0">
                <a:latin typeface="Calibri" panose="020F0502020204030204" pitchFamily="34" charset="0"/>
                <a:cs typeface="Calibri" panose="020F0502020204030204" pitchFamily="34" charset="0"/>
              </a:rPr>
              <a:t>Pipelines</a:t>
            </a:r>
            <a:r>
              <a:rPr lang="en-US" sz="2400" dirty="0">
                <a:latin typeface="Calibri" panose="020F0502020204030204" pitchFamily="34" charset="0"/>
                <a:cs typeface="Calibri" panose="020F0502020204030204" pitchFamily="34" charset="0"/>
              </a:rPr>
              <a:t>.</a:t>
            </a:r>
          </a:p>
        </p:txBody>
      </p:sp>
      <p:cxnSp>
        <p:nvCxnSpPr>
          <p:cNvPr id="9" name="Straight Arrow Connector 8">
            <a:extLst>
              <a:ext uri="{FF2B5EF4-FFF2-40B4-BE49-F238E27FC236}">
                <a16:creationId xmlns:a16="http://schemas.microsoft.com/office/drawing/2014/main" id="{B3A90E09-6620-4731-9331-FBB525AE4912}"/>
              </a:ext>
            </a:extLst>
          </p:cNvPr>
          <p:cNvCxnSpPr>
            <a:cxnSpLocks/>
          </p:cNvCxnSpPr>
          <p:nvPr/>
        </p:nvCxnSpPr>
        <p:spPr>
          <a:xfrm>
            <a:off x="6345141" y="4637777"/>
            <a:ext cx="755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C155D6-B460-4BD2-BDAC-D1ED46EDF437}"/>
              </a:ext>
            </a:extLst>
          </p:cNvPr>
          <p:cNvSpPr txBox="1">
            <a:spLocks/>
          </p:cNvSpPr>
          <p:nvPr/>
        </p:nvSpPr>
        <p:spPr>
          <a:xfrm>
            <a:off x="7190326" y="4079019"/>
            <a:ext cx="4339066" cy="1383523"/>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ibri" panose="020F0502020204030204" pitchFamily="34" charset="0"/>
                <a:cs typeface="Calibri" panose="020F0502020204030204" pitchFamily="34" charset="0"/>
              </a:rPr>
              <a:t>These variable groups will be used in respective DEV, PRFT, SIT,STAGE and PROD stage Release Pipeline.</a:t>
            </a:r>
          </a:p>
        </p:txBody>
      </p:sp>
      <p:pic>
        <p:nvPicPr>
          <p:cNvPr id="5" name="Picture 4">
            <a:extLst>
              <a:ext uri="{FF2B5EF4-FFF2-40B4-BE49-F238E27FC236}">
                <a16:creationId xmlns:a16="http://schemas.microsoft.com/office/drawing/2014/main" id="{5626A5E9-BBF8-4D79-84A3-B8986BF764D7}"/>
              </a:ext>
            </a:extLst>
          </p:cNvPr>
          <p:cNvPicPr>
            <a:picLocks noChangeAspect="1"/>
          </p:cNvPicPr>
          <p:nvPr/>
        </p:nvPicPr>
        <p:blipFill>
          <a:blip r:embed="rId2"/>
          <a:stretch>
            <a:fillRect/>
          </a:stretch>
        </p:blipFill>
        <p:spPr>
          <a:xfrm>
            <a:off x="627264" y="3124862"/>
            <a:ext cx="5630661" cy="3237838"/>
          </a:xfrm>
          <a:prstGeom prst="rect">
            <a:avLst/>
          </a:prstGeom>
        </p:spPr>
      </p:pic>
    </p:spTree>
    <p:extLst>
      <p:ext uri="{BB962C8B-B14F-4D97-AF65-F5344CB8AC3E}">
        <p14:creationId xmlns:p14="http://schemas.microsoft.com/office/powerpoint/2010/main" val="138888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C9E5-C7C6-4D69-9838-3C7A75CEBCA8}"/>
              </a:ext>
            </a:extLst>
          </p:cNvPr>
          <p:cNvSpPr>
            <a:spLocks noGrp="1"/>
          </p:cNvSpPr>
          <p:nvPr>
            <p:ph type="title"/>
          </p:nvPr>
        </p:nvSpPr>
        <p:spPr>
          <a:xfrm>
            <a:off x="644056" y="365760"/>
            <a:ext cx="10495059" cy="752535"/>
          </a:xfrm>
        </p:spPr>
        <p:txBody>
          <a:bodyPr>
            <a:normAutofit/>
          </a:bodyPr>
          <a:lstStyle/>
          <a:p>
            <a:r>
              <a:rPr lang="en-US" sz="3600" dirty="0">
                <a:solidFill>
                  <a:schemeClr val="accent2"/>
                </a:solidFill>
                <a:latin typeface="Calibri" panose="020F0502020204030204" pitchFamily="34" charset="0"/>
                <a:cs typeface="Calibri" panose="020F0502020204030204" pitchFamily="34" charset="0"/>
              </a:rPr>
              <a:t> </a:t>
            </a:r>
            <a:endParaRPr lang="en-US" sz="36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A8A6C49-8B16-461C-AB76-40262B463CDB}"/>
              </a:ext>
            </a:extLst>
          </p:cNvPr>
          <p:cNvSpPr>
            <a:spLocks noGrp="1"/>
          </p:cNvSpPr>
          <p:nvPr>
            <p:ph idx="1"/>
          </p:nvPr>
        </p:nvSpPr>
        <p:spPr>
          <a:xfrm>
            <a:off x="495300" y="1189225"/>
            <a:ext cx="10588818" cy="1877826"/>
          </a:xfrm>
        </p:spPr>
        <p:txBody>
          <a:bodyPr>
            <a:normAutofit/>
          </a:bodyPr>
          <a:lstStyle/>
          <a:p>
            <a:pPr marL="0" indent="0">
              <a:buNone/>
            </a:pPr>
            <a:r>
              <a:rPr lang="en-US" sz="2000" dirty="0">
                <a:latin typeface="Calibri" panose="020F0502020204030204" pitchFamily="34" charset="0"/>
                <a:cs typeface="Calibri" panose="020F0502020204030204" pitchFamily="34" charset="0"/>
              </a:rPr>
              <a:t>We have PowerShell Scripts which is specific to each Integration and will be Changing the Hardcoded values. These scripts will  take the Values of the changing parameters from the Variables created inside the variable group under library section and if the values are not in a synchronized fashion, then we have pipeline variables which will overwrite the variables in the library and work accordingly. These scripts are located in Dev Branch and will be passed as an artifact from the CI Pipeline.</a:t>
            </a:r>
          </a:p>
          <a:p>
            <a:pPr marL="0" indent="0">
              <a:buNone/>
            </a:pPr>
            <a:endParaRPr lang="en-US" sz="20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7ACC6745-9E18-4AFE-94D1-46CFAB43C514}"/>
              </a:ext>
            </a:extLst>
          </p:cNvPr>
          <p:cNvSpPr txBox="1">
            <a:spLocks/>
          </p:cNvSpPr>
          <p:nvPr/>
        </p:nvSpPr>
        <p:spPr>
          <a:xfrm>
            <a:off x="495299" y="404883"/>
            <a:ext cx="10272091" cy="745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solidFill>
                  <a:schemeClr val="accent1"/>
                </a:solidFill>
                <a:latin typeface="Calibri" panose="020F0502020204030204" pitchFamily="34" charset="0"/>
                <a:cs typeface="Calibri" panose="020F0502020204030204" pitchFamily="34" charset="0"/>
              </a:rPr>
              <a:t>Scripts</a:t>
            </a:r>
          </a:p>
        </p:txBody>
      </p:sp>
      <p:pic>
        <p:nvPicPr>
          <p:cNvPr id="6" name="Picture 5">
            <a:extLst>
              <a:ext uri="{FF2B5EF4-FFF2-40B4-BE49-F238E27FC236}">
                <a16:creationId xmlns:a16="http://schemas.microsoft.com/office/drawing/2014/main" id="{12241AFD-44B7-42DE-BBCC-601A8473BCBF}"/>
              </a:ext>
            </a:extLst>
          </p:cNvPr>
          <p:cNvPicPr>
            <a:picLocks noChangeAspect="1"/>
          </p:cNvPicPr>
          <p:nvPr/>
        </p:nvPicPr>
        <p:blipFill>
          <a:blip r:embed="rId2"/>
          <a:stretch>
            <a:fillRect/>
          </a:stretch>
        </p:blipFill>
        <p:spPr>
          <a:xfrm>
            <a:off x="644056" y="3067050"/>
            <a:ext cx="7156919" cy="3562349"/>
          </a:xfrm>
          <a:prstGeom prst="rect">
            <a:avLst/>
          </a:prstGeom>
        </p:spPr>
      </p:pic>
    </p:spTree>
    <p:extLst>
      <p:ext uri="{BB962C8B-B14F-4D97-AF65-F5344CB8AC3E}">
        <p14:creationId xmlns:p14="http://schemas.microsoft.com/office/powerpoint/2010/main" val="281420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4DED-4E8D-48D7-A213-A6F99676C246}"/>
              </a:ext>
            </a:extLst>
          </p:cNvPr>
          <p:cNvSpPr>
            <a:spLocks noGrp="1"/>
          </p:cNvSpPr>
          <p:nvPr>
            <p:ph type="title"/>
          </p:nvPr>
        </p:nvSpPr>
        <p:spPr>
          <a:xfrm>
            <a:off x="409575" y="576262"/>
            <a:ext cx="10515600" cy="745218"/>
          </a:xfrm>
        </p:spPr>
        <p:txBody>
          <a:bodyPr>
            <a:normAutofit fontScale="90000"/>
          </a:bodyPr>
          <a:lstStyle/>
          <a:p>
            <a:r>
              <a:rPr lang="en-US" u="sng" dirty="0">
                <a:solidFill>
                  <a:schemeClr val="accent1"/>
                </a:solidFill>
                <a:latin typeface="Calibri" panose="020F0502020204030204" pitchFamily="34" charset="0"/>
                <a:cs typeface="Calibri" panose="020F0502020204030204" pitchFamily="34" charset="0"/>
              </a:rPr>
              <a:t>Pull from Azure Repository Branches</a:t>
            </a:r>
            <a:br>
              <a:rPr lang="en-US" sz="4400" u="sng" dirty="0">
                <a:solidFill>
                  <a:schemeClr val="accent1"/>
                </a:solidFill>
                <a:latin typeface="Calibri" panose="020F0502020204030204" pitchFamily="34" charset="0"/>
                <a:cs typeface="Calibri" panose="020F0502020204030204" pitchFamily="34" charset="0"/>
              </a:rPr>
            </a:br>
            <a:endParaRPr lang="en-IN" dirty="0"/>
          </a:p>
        </p:txBody>
      </p:sp>
      <p:pic>
        <p:nvPicPr>
          <p:cNvPr id="1026" name="Picture 2" descr="image">
            <a:extLst>
              <a:ext uri="{FF2B5EF4-FFF2-40B4-BE49-F238E27FC236}">
                <a16:creationId xmlns:a16="http://schemas.microsoft.com/office/drawing/2014/main" id="{499A5BD0-4A70-48A0-9973-875A52422E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9575" y="2450255"/>
            <a:ext cx="10515600" cy="36164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A9E6983-908C-4253-B1CD-1657929AAB97}"/>
              </a:ext>
            </a:extLst>
          </p:cNvPr>
          <p:cNvSpPr txBox="1">
            <a:spLocks/>
          </p:cNvSpPr>
          <p:nvPr/>
        </p:nvSpPr>
        <p:spPr>
          <a:xfrm>
            <a:off x="409575" y="1198750"/>
            <a:ext cx="10588818" cy="1877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alibri" panose="020F0502020204030204" pitchFamily="34" charset="0"/>
                <a:cs typeface="Calibri" panose="020F0502020204030204" pitchFamily="34" charset="0"/>
              </a:rPr>
              <a:t>In order to migrate the Integration, Informatica Developer has to PULL the respective Integration or asset from the Informatica Environment using “PULL From Git” from any branch which will also show the git log and Summary and Asset will be migrated with the changed values.</a:t>
            </a:r>
          </a:p>
          <a:p>
            <a:pPr marL="0" indent="0">
              <a:buFont typeface="Arial" panose="020B0604020202020204" pitchFamily="34" charset="0"/>
              <a:buNone/>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00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6D51-0AA3-4E5E-9754-EBCD098C4EE8}"/>
              </a:ext>
            </a:extLst>
          </p:cNvPr>
          <p:cNvSpPr>
            <a:spLocks noGrp="1"/>
          </p:cNvSpPr>
          <p:nvPr>
            <p:ph type="ctrTitle"/>
          </p:nvPr>
        </p:nvSpPr>
        <p:spPr>
          <a:xfrm>
            <a:off x="1524000" y="1919197"/>
            <a:ext cx="9144000" cy="2387600"/>
          </a:xfrm>
        </p:spPr>
        <p:txBody>
          <a:bodyPr>
            <a:normAutofit fontScale="90000"/>
          </a:bodyPr>
          <a:lstStyle/>
          <a:p>
            <a:br>
              <a:rPr lang="en-IN" dirty="0"/>
            </a:br>
            <a:r>
              <a:rPr lang="en-IN" sz="6700" b="1" dirty="0">
                <a:latin typeface="Calibri" panose="020F0502020204030204" pitchFamily="34" charset="0"/>
                <a:cs typeface="Calibri" panose="020F0502020204030204" pitchFamily="34" charset="0"/>
              </a:rPr>
              <a:t>Thankyou</a:t>
            </a:r>
            <a:br>
              <a:rPr lang="en-IN" sz="6000" dirty="0"/>
            </a:br>
            <a:endParaRPr lang="en-US" dirty="0"/>
          </a:p>
        </p:txBody>
      </p:sp>
    </p:spTree>
    <p:extLst>
      <p:ext uri="{BB962C8B-B14F-4D97-AF65-F5344CB8AC3E}">
        <p14:creationId xmlns:p14="http://schemas.microsoft.com/office/powerpoint/2010/main" val="112945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AABA-E35F-4E51-8987-C96D0D6EA89E}"/>
              </a:ext>
            </a:extLst>
          </p:cNvPr>
          <p:cNvSpPr>
            <a:spLocks noGrp="1"/>
          </p:cNvSpPr>
          <p:nvPr>
            <p:ph type="title"/>
          </p:nvPr>
        </p:nvSpPr>
        <p:spPr>
          <a:xfrm>
            <a:off x="422662" y="365126"/>
            <a:ext cx="10515600" cy="745218"/>
          </a:xfrm>
        </p:spPr>
        <p:txBody>
          <a:bodyPr>
            <a:normAutofit/>
          </a:bodyPr>
          <a:lstStyle/>
          <a:p>
            <a:r>
              <a:rPr lang="en-US" sz="3200" dirty="0">
                <a:solidFill>
                  <a:schemeClr val="accent1"/>
                </a:solidFill>
              </a:rPr>
              <a:t>What is DevOps ?</a:t>
            </a:r>
          </a:p>
        </p:txBody>
      </p:sp>
      <p:sp>
        <p:nvSpPr>
          <p:cNvPr id="3" name="Content Placeholder 2">
            <a:extLst>
              <a:ext uri="{FF2B5EF4-FFF2-40B4-BE49-F238E27FC236}">
                <a16:creationId xmlns:a16="http://schemas.microsoft.com/office/drawing/2014/main" id="{92A7E92F-440A-444D-BC21-67A8B45ABE55}"/>
              </a:ext>
            </a:extLst>
          </p:cNvPr>
          <p:cNvSpPr>
            <a:spLocks noGrp="1"/>
          </p:cNvSpPr>
          <p:nvPr>
            <p:ph idx="1"/>
          </p:nvPr>
        </p:nvSpPr>
        <p:spPr>
          <a:xfrm>
            <a:off x="422661" y="1346717"/>
            <a:ext cx="6091083" cy="4997224"/>
          </a:xfrm>
        </p:spPr>
        <p:txBody>
          <a:bodyPr/>
          <a:lstStyle/>
          <a:p>
            <a:pPr marL="0" indent="0" algn="just">
              <a:buNone/>
            </a:pPr>
            <a:r>
              <a:rPr lang="en-US" sz="2100" dirty="0">
                <a:solidFill>
                  <a:srgbClr val="222222"/>
                </a:solidFill>
                <a:latin typeface="Calibri" panose="020F0502020204030204" pitchFamily="34" charset="0"/>
                <a:cs typeface="Calibri" panose="020F0502020204030204" pitchFamily="34" charset="0"/>
              </a:rPr>
              <a:t>DevOps word is a combination of two words one is Development and other is Operations. It is neither an application nor a tool; instead, it is just a culture to promote development and Operation process collaboratively. As a result of DevOps implementation, the speed to deliver applications and services has increased.</a:t>
            </a:r>
          </a:p>
          <a:p>
            <a:pPr marL="0" indent="0" algn="just">
              <a:buNone/>
            </a:pPr>
            <a:endParaRPr lang="en-US" sz="2100" dirty="0">
              <a:solidFill>
                <a:srgbClr val="222222"/>
              </a:solidFill>
              <a:latin typeface="Calibri" panose="020F0502020204030204" pitchFamily="34" charset="0"/>
              <a:cs typeface="Calibri" panose="020F0502020204030204" pitchFamily="34" charset="0"/>
            </a:endParaRPr>
          </a:p>
          <a:p>
            <a:pPr marL="0" indent="0" algn="just">
              <a:buNone/>
            </a:pPr>
            <a:r>
              <a:rPr lang="en-US" sz="2100" dirty="0">
                <a:solidFill>
                  <a:srgbClr val="222222"/>
                </a:solidFill>
                <a:latin typeface="Calibri" panose="020F0502020204030204" pitchFamily="34" charset="0"/>
                <a:cs typeface="Calibri" panose="020F0502020204030204" pitchFamily="34" charset="0"/>
              </a:rPr>
              <a:t>DevOps enables organizations to serve their customers strongly and better in the market. In other words, we can say that DevOps is the process of alignment of IT and development operations with better and improved communication.</a:t>
            </a:r>
          </a:p>
          <a:p>
            <a:endParaRPr lang="en-US" dirty="0"/>
          </a:p>
        </p:txBody>
      </p:sp>
      <p:pic>
        <p:nvPicPr>
          <p:cNvPr id="31" name="Picture 30">
            <a:extLst>
              <a:ext uri="{FF2B5EF4-FFF2-40B4-BE49-F238E27FC236}">
                <a16:creationId xmlns:a16="http://schemas.microsoft.com/office/drawing/2014/main" id="{7C2341C1-993C-488A-8A70-2126C8BF6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744" y="1572517"/>
            <a:ext cx="5678256" cy="3302000"/>
          </a:xfrm>
          <a:prstGeom prst="rect">
            <a:avLst/>
          </a:prstGeom>
        </p:spPr>
      </p:pic>
    </p:spTree>
    <p:extLst>
      <p:ext uri="{BB962C8B-B14F-4D97-AF65-F5344CB8AC3E}">
        <p14:creationId xmlns:p14="http://schemas.microsoft.com/office/powerpoint/2010/main" val="303870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2583-51E3-4326-8316-4F0591FE330C}"/>
              </a:ext>
            </a:extLst>
          </p:cNvPr>
          <p:cNvSpPr>
            <a:spLocks noGrp="1"/>
          </p:cNvSpPr>
          <p:nvPr>
            <p:ph type="title"/>
          </p:nvPr>
        </p:nvSpPr>
        <p:spPr>
          <a:xfrm>
            <a:off x="377024" y="308428"/>
            <a:ext cx="10515600" cy="745218"/>
          </a:xfrm>
        </p:spPr>
        <p:txBody>
          <a:bodyPr>
            <a:normAutofit/>
          </a:bodyPr>
          <a:lstStyle/>
          <a:p>
            <a:r>
              <a:rPr lang="en-US" sz="3200" u="sng" dirty="0">
                <a:solidFill>
                  <a:schemeClr val="accent1"/>
                </a:solidFill>
              </a:rPr>
              <a:t>INTRODUCING AZURE DEVOPS</a:t>
            </a:r>
          </a:p>
        </p:txBody>
      </p:sp>
      <p:pic>
        <p:nvPicPr>
          <p:cNvPr id="5" name="Content Placeholder 4">
            <a:extLst>
              <a:ext uri="{FF2B5EF4-FFF2-40B4-BE49-F238E27FC236}">
                <a16:creationId xmlns:a16="http://schemas.microsoft.com/office/drawing/2014/main" id="{8DEBBC40-480F-460D-800C-A5425E440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935" y="1541123"/>
            <a:ext cx="11291299" cy="4376791"/>
          </a:xfrm>
        </p:spPr>
      </p:pic>
    </p:spTree>
    <p:extLst>
      <p:ext uri="{BB962C8B-B14F-4D97-AF65-F5344CB8AC3E}">
        <p14:creationId xmlns:p14="http://schemas.microsoft.com/office/powerpoint/2010/main" val="30502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0887-9533-4BB7-ABA6-85E51396ABA8}"/>
              </a:ext>
            </a:extLst>
          </p:cNvPr>
          <p:cNvSpPr>
            <a:spLocks noGrp="1"/>
          </p:cNvSpPr>
          <p:nvPr>
            <p:ph type="title"/>
          </p:nvPr>
        </p:nvSpPr>
        <p:spPr/>
        <p:txBody>
          <a:bodyPr/>
          <a:lstStyle/>
          <a:p>
            <a:r>
              <a:rPr lang="en-US" sz="4400" u="sng" dirty="0">
                <a:solidFill>
                  <a:schemeClr val="accent1"/>
                </a:solidFill>
                <a:latin typeface="Calibri" panose="020F0502020204030204" pitchFamily="34" charset="0"/>
                <a:cs typeface="Calibri" panose="020F0502020204030204" pitchFamily="34" charset="0"/>
              </a:rPr>
              <a:t>DevOps Workflow</a:t>
            </a:r>
            <a:endParaRPr lang="en-US" dirty="0"/>
          </a:p>
        </p:txBody>
      </p:sp>
      <p:pic>
        <p:nvPicPr>
          <p:cNvPr id="7" name="Content Placeholder 6">
            <a:extLst>
              <a:ext uri="{FF2B5EF4-FFF2-40B4-BE49-F238E27FC236}">
                <a16:creationId xmlns:a16="http://schemas.microsoft.com/office/drawing/2014/main" id="{95AEE67E-3503-48BB-9F87-E67EC48DB565}"/>
              </a:ext>
            </a:extLst>
          </p:cNvPr>
          <p:cNvPicPr>
            <a:picLocks noGrp="1" noChangeAspect="1"/>
          </p:cNvPicPr>
          <p:nvPr>
            <p:ph idx="1"/>
          </p:nvPr>
        </p:nvPicPr>
        <p:blipFill>
          <a:blip r:embed="rId2"/>
          <a:stretch>
            <a:fillRect/>
          </a:stretch>
        </p:blipFill>
        <p:spPr>
          <a:xfrm>
            <a:off x="838200" y="2007154"/>
            <a:ext cx="10515600" cy="3342167"/>
          </a:xfrm>
        </p:spPr>
      </p:pic>
    </p:spTree>
    <p:extLst>
      <p:ext uri="{BB962C8B-B14F-4D97-AF65-F5344CB8AC3E}">
        <p14:creationId xmlns:p14="http://schemas.microsoft.com/office/powerpoint/2010/main" val="1002555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B7F0-928C-441D-81AF-C44ED173BD94}"/>
              </a:ext>
            </a:extLst>
          </p:cNvPr>
          <p:cNvSpPr>
            <a:spLocks noGrp="1"/>
          </p:cNvSpPr>
          <p:nvPr>
            <p:ph type="title"/>
          </p:nvPr>
        </p:nvSpPr>
        <p:spPr>
          <a:xfrm>
            <a:off x="838200" y="308428"/>
            <a:ext cx="10515600" cy="745218"/>
          </a:xfrm>
        </p:spPr>
        <p:txBody>
          <a:bodyPr>
            <a:normAutofit/>
          </a:bodyPr>
          <a:lstStyle/>
          <a:p>
            <a:r>
              <a:rPr lang="en-US" sz="3200" u="sng" dirty="0">
                <a:solidFill>
                  <a:schemeClr val="accent1"/>
                </a:solidFill>
                <a:latin typeface="Calibri" panose="020F0502020204030204" pitchFamily="34" charset="0"/>
                <a:cs typeface="Calibri" panose="020F0502020204030204" pitchFamily="34" charset="0"/>
              </a:rPr>
              <a:t>Branching Strategy </a:t>
            </a:r>
          </a:p>
        </p:txBody>
      </p:sp>
      <p:pic>
        <p:nvPicPr>
          <p:cNvPr id="7" name="Content Placeholder 6">
            <a:extLst>
              <a:ext uri="{FF2B5EF4-FFF2-40B4-BE49-F238E27FC236}">
                <a16:creationId xmlns:a16="http://schemas.microsoft.com/office/drawing/2014/main" id="{E6418C3E-22D0-40D9-BD15-FF8BC720C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4112" y="1196975"/>
            <a:ext cx="7343775" cy="4962525"/>
          </a:xfrm>
        </p:spPr>
      </p:pic>
    </p:spTree>
    <p:extLst>
      <p:ext uri="{BB962C8B-B14F-4D97-AF65-F5344CB8AC3E}">
        <p14:creationId xmlns:p14="http://schemas.microsoft.com/office/powerpoint/2010/main" val="353179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1C3546-5954-4CFE-98E8-C45FD6D8E403}"/>
              </a:ext>
            </a:extLst>
          </p:cNvPr>
          <p:cNvSpPr>
            <a:spLocks noGrp="1"/>
          </p:cNvSpPr>
          <p:nvPr>
            <p:ph type="body" idx="1"/>
          </p:nvPr>
        </p:nvSpPr>
        <p:spPr>
          <a:xfrm>
            <a:off x="494950" y="1349874"/>
            <a:ext cx="5945607" cy="2229349"/>
          </a:xfrm>
        </p:spPr>
        <p:txBody>
          <a:bodyPr>
            <a:normAutofit/>
          </a:bodyPr>
          <a:lstStyle/>
          <a:p>
            <a:r>
              <a:rPr lang="en-US" dirty="0">
                <a:solidFill>
                  <a:schemeClr val="tx1"/>
                </a:solidFill>
                <a:latin typeface="Calibri" panose="020F0502020204030204" pitchFamily="34" charset="0"/>
                <a:cs typeface="Calibri" panose="020F0502020204030204" pitchFamily="34" charset="0"/>
              </a:rPr>
              <a:t>Types of build (Continuous Integration) pipelines</a:t>
            </a:r>
          </a:p>
          <a:p>
            <a:pPr marL="342900"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46 separate CI Pipelines, one for each Integration.</a:t>
            </a:r>
          </a:p>
          <a:p>
            <a:pPr marL="342900"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6 CI Pipelines for Common Services.</a:t>
            </a:r>
          </a:p>
        </p:txBody>
      </p:sp>
      <p:sp>
        <p:nvSpPr>
          <p:cNvPr id="6" name="Title 9">
            <a:extLst>
              <a:ext uri="{FF2B5EF4-FFF2-40B4-BE49-F238E27FC236}">
                <a16:creationId xmlns:a16="http://schemas.microsoft.com/office/drawing/2014/main" id="{F1EBE78D-B29E-4F17-81AC-577DAC70ACA3}"/>
              </a:ext>
            </a:extLst>
          </p:cNvPr>
          <p:cNvSpPr txBox="1">
            <a:spLocks/>
          </p:cNvSpPr>
          <p:nvPr/>
        </p:nvSpPr>
        <p:spPr>
          <a:xfrm>
            <a:off x="838200" y="365125"/>
            <a:ext cx="10515600" cy="8212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667" u="sng" dirty="0">
                <a:solidFill>
                  <a:schemeClr val="accent1"/>
                </a:solidFill>
              </a:rPr>
              <a:t>CI/CD Pipelines in Informatica Project</a:t>
            </a:r>
          </a:p>
        </p:txBody>
      </p:sp>
      <p:sp>
        <p:nvSpPr>
          <p:cNvPr id="7" name="Text Placeholder 4">
            <a:extLst>
              <a:ext uri="{FF2B5EF4-FFF2-40B4-BE49-F238E27FC236}">
                <a16:creationId xmlns:a16="http://schemas.microsoft.com/office/drawing/2014/main" id="{0A607A6C-F621-4E18-997E-9AE7C9AECD81}"/>
              </a:ext>
            </a:extLst>
          </p:cNvPr>
          <p:cNvSpPr txBox="1">
            <a:spLocks/>
          </p:cNvSpPr>
          <p:nvPr/>
        </p:nvSpPr>
        <p:spPr>
          <a:xfrm>
            <a:off x="494950" y="3171825"/>
            <a:ext cx="6557857" cy="32202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solidFill>
                <a:latin typeface="Calibri" panose="020F0502020204030204" pitchFamily="34" charset="0"/>
                <a:cs typeface="Calibri" panose="020F0502020204030204" pitchFamily="34" charset="0"/>
              </a:rPr>
              <a:t>Types of Release (Continuous Deployment) pipelines</a:t>
            </a:r>
          </a:p>
          <a:p>
            <a:r>
              <a:rPr lang="en-US" sz="2000" dirty="0">
                <a:solidFill>
                  <a:schemeClr val="tx1"/>
                </a:solidFill>
                <a:latin typeface="Calibri" panose="020F0502020204030204" pitchFamily="34" charset="0"/>
                <a:cs typeface="Calibri" panose="020F0502020204030204" pitchFamily="34" charset="0"/>
              </a:rPr>
              <a:t>Each Build pipeline has a corresponding Release</a:t>
            </a:r>
          </a:p>
          <a:p>
            <a:r>
              <a:rPr lang="en-US" sz="2000" dirty="0">
                <a:solidFill>
                  <a:schemeClr val="tx1"/>
                </a:solidFill>
                <a:latin typeface="Calibri" panose="020F0502020204030204" pitchFamily="34" charset="0"/>
                <a:cs typeface="Calibri" panose="020F0502020204030204" pitchFamily="34" charset="0"/>
              </a:rPr>
              <a:t>pipeline with the following stages.</a:t>
            </a:r>
          </a:p>
          <a:p>
            <a:pPr marL="1200150" lvl="2" indent="-285750">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Dev</a:t>
            </a:r>
          </a:p>
          <a:p>
            <a:pPr marL="1200150" lvl="2" indent="-285750">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Performance</a:t>
            </a:r>
          </a:p>
          <a:p>
            <a:pPr marL="1200150" lvl="2" indent="-285750">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QA/SIT</a:t>
            </a:r>
          </a:p>
          <a:p>
            <a:pPr marL="1200150" lvl="2" indent="-285750">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Stage</a:t>
            </a:r>
          </a:p>
          <a:p>
            <a:pPr marL="1200150" lvl="2" indent="-285750">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Production</a:t>
            </a:r>
          </a:p>
          <a:p>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A5D483B8-6B6D-44D1-B025-B6DAE54927BE}"/>
              </a:ext>
            </a:extLst>
          </p:cNvPr>
          <p:cNvPicPr>
            <a:picLocks noChangeAspect="1"/>
          </p:cNvPicPr>
          <p:nvPr/>
        </p:nvPicPr>
        <p:blipFill>
          <a:blip r:embed="rId2"/>
          <a:stretch>
            <a:fillRect/>
          </a:stretch>
        </p:blipFill>
        <p:spPr>
          <a:xfrm>
            <a:off x="6206987" y="1429469"/>
            <a:ext cx="5852491" cy="4135205"/>
          </a:xfrm>
          <a:prstGeom prst="rect">
            <a:avLst/>
          </a:prstGeom>
        </p:spPr>
      </p:pic>
    </p:spTree>
    <p:extLst>
      <p:ext uri="{BB962C8B-B14F-4D97-AF65-F5344CB8AC3E}">
        <p14:creationId xmlns:p14="http://schemas.microsoft.com/office/powerpoint/2010/main" val="386704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576F-09C2-4A7D-9219-FA972766E986}"/>
              </a:ext>
            </a:extLst>
          </p:cNvPr>
          <p:cNvSpPr>
            <a:spLocks noGrp="1"/>
          </p:cNvSpPr>
          <p:nvPr>
            <p:ph type="title"/>
          </p:nvPr>
        </p:nvSpPr>
        <p:spPr>
          <a:xfrm>
            <a:off x="409575" y="377829"/>
            <a:ext cx="10515600" cy="745218"/>
          </a:xfrm>
        </p:spPr>
        <p:txBody>
          <a:bodyPr/>
          <a:lstStyle/>
          <a:p>
            <a:pPr>
              <a:lnSpc>
                <a:spcPct val="120000"/>
              </a:lnSpc>
            </a:pPr>
            <a:r>
              <a:rPr lang="en-US" sz="2667" u="sng" dirty="0">
                <a:solidFill>
                  <a:schemeClr val="accent1"/>
                </a:solidFill>
              </a:rPr>
              <a:t>T</a:t>
            </a:r>
            <a:r>
              <a:rPr lang="en-IN" sz="2667" u="sng" dirty="0">
                <a:solidFill>
                  <a:schemeClr val="accent1"/>
                </a:solidFill>
              </a:rPr>
              <a:t>he </a:t>
            </a:r>
            <a:r>
              <a:rPr lang="en-IN" sz="2667" u="sng" dirty="0" err="1">
                <a:solidFill>
                  <a:schemeClr val="accent1"/>
                </a:solidFill>
              </a:rPr>
              <a:t>Checkin</a:t>
            </a:r>
            <a:r>
              <a:rPr lang="en-IN" sz="2667" u="sng" dirty="0">
                <a:solidFill>
                  <a:schemeClr val="accent1"/>
                </a:solidFill>
              </a:rPr>
              <a:t>/Checkout Process from Informatica</a:t>
            </a:r>
            <a:endParaRPr lang="en-US" sz="2667" u="sng" dirty="0">
              <a:solidFill>
                <a:schemeClr val="accent1"/>
              </a:solidFill>
            </a:endParaRPr>
          </a:p>
        </p:txBody>
      </p:sp>
      <p:sp>
        <p:nvSpPr>
          <p:cNvPr id="3" name="Content Placeholder 2">
            <a:extLst>
              <a:ext uri="{FF2B5EF4-FFF2-40B4-BE49-F238E27FC236}">
                <a16:creationId xmlns:a16="http://schemas.microsoft.com/office/drawing/2014/main" id="{1E0BA838-9AF4-4B72-A737-808A8AE9226D}"/>
              </a:ext>
            </a:extLst>
          </p:cNvPr>
          <p:cNvSpPr>
            <a:spLocks noGrp="1"/>
          </p:cNvSpPr>
          <p:nvPr>
            <p:ph idx="1"/>
          </p:nvPr>
        </p:nvSpPr>
        <p:spPr>
          <a:xfrm>
            <a:off x="409575" y="1179738"/>
            <a:ext cx="5686425" cy="5313135"/>
          </a:xfrm>
        </p:spPr>
        <p:txBody>
          <a:bodyPr vert="horz" lIns="91440" tIns="45720" rIns="91440" bIns="45720" rtlCol="0" anchor="t">
            <a:normAutofit/>
          </a:bodyPr>
          <a:lstStyle/>
          <a:p>
            <a:pPr marL="0" indent="0" algn="just">
              <a:buNone/>
            </a:pPr>
            <a:r>
              <a:rPr lang="en-US" sz="2000" dirty="0">
                <a:latin typeface="Calibri" panose="020F0502020204030204" pitchFamily="34" charset="0"/>
                <a:cs typeface="Calibri" panose="020F0502020204030204" pitchFamily="34" charset="0"/>
              </a:rPr>
              <a:t>The Developer must enable version control and configure Informatica with Azure Repos (i.e., Git) by providing the PAT (Personal Access Token) and URL with the Azure Repo Branch Name in order to push and pull the code from the Git.</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The Developer has to check-in/checkout the asset of any particular integration from the Informatica Dev environment in order to push the code into the Azure repository with a meaningful Commit Message.</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6ECEAF6-B9D9-4A7E-93F1-7383A9C5A591}"/>
              </a:ext>
            </a:extLst>
          </p:cNvPr>
          <p:cNvPicPr>
            <a:picLocks noChangeAspect="1"/>
          </p:cNvPicPr>
          <p:nvPr/>
        </p:nvPicPr>
        <p:blipFill>
          <a:blip r:embed="rId2"/>
          <a:stretch>
            <a:fillRect/>
          </a:stretch>
        </p:blipFill>
        <p:spPr>
          <a:xfrm>
            <a:off x="6204110" y="1110344"/>
            <a:ext cx="5686425" cy="2585355"/>
          </a:xfrm>
          <a:prstGeom prst="rect">
            <a:avLst/>
          </a:prstGeom>
        </p:spPr>
      </p:pic>
      <p:pic>
        <p:nvPicPr>
          <p:cNvPr id="11" name="Picture 10">
            <a:extLst>
              <a:ext uri="{FF2B5EF4-FFF2-40B4-BE49-F238E27FC236}">
                <a16:creationId xmlns:a16="http://schemas.microsoft.com/office/drawing/2014/main" id="{E3CF3715-AB1C-4834-B54C-EC1C3E108ACA}"/>
              </a:ext>
            </a:extLst>
          </p:cNvPr>
          <p:cNvPicPr>
            <a:picLocks noChangeAspect="1"/>
          </p:cNvPicPr>
          <p:nvPr/>
        </p:nvPicPr>
        <p:blipFill>
          <a:blip r:embed="rId3"/>
          <a:stretch>
            <a:fillRect/>
          </a:stretch>
        </p:blipFill>
        <p:spPr>
          <a:xfrm>
            <a:off x="6204110" y="3695700"/>
            <a:ext cx="5686425" cy="3063414"/>
          </a:xfrm>
          <a:prstGeom prst="rect">
            <a:avLst/>
          </a:prstGeom>
        </p:spPr>
      </p:pic>
    </p:spTree>
    <p:extLst>
      <p:ext uri="{BB962C8B-B14F-4D97-AF65-F5344CB8AC3E}">
        <p14:creationId xmlns:p14="http://schemas.microsoft.com/office/powerpoint/2010/main" val="161846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576F-09C2-4A7D-9219-FA972766E986}"/>
              </a:ext>
            </a:extLst>
          </p:cNvPr>
          <p:cNvSpPr>
            <a:spLocks noGrp="1"/>
          </p:cNvSpPr>
          <p:nvPr>
            <p:ph type="title"/>
          </p:nvPr>
        </p:nvSpPr>
        <p:spPr>
          <a:xfrm>
            <a:off x="219075" y="226048"/>
            <a:ext cx="10706100" cy="745218"/>
          </a:xfrm>
        </p:spPr>
        <p:txBody>
          <a:bodyPr/>
          <a:lstStyle/>
          <a:p>
            <a:pPr>
              <a:lnSpc>
                <a:spcPct val="120000"/>
              </a:lnSpc>
            </a:pPr>
            <a:r>
              <a:rPr lang="en-US" sz="2667" u="sng" dirty="0">
                <a:solidFill>
                  <a:schemeClr val="accent1"/>
                </a:solidFill>
              </a:rPr>
              <a:t>The Commit To Azure Repository</a:t>
            </a:r>
          </a:p>
        </p:txBody>
      </p:sp>
      <p:sp>
        <p:nvSpPr>
          <p:cNvPr id="3" name="Content Placeholder 2">
            <a:extLst>
              <a:ext uri="{FF2B5EF4-FFF2-40B4-BE49-F238E27FC236}">
                <a16:creationId xmlns:a16="http://schemas.microsoft.com/office/drawing/2014/main" id="{1E0BA838-9AF4-4B72-A737-808A8AE9226D}"/>
              </a:ext>
            </a:extLst>
          </p:cNvPr>
          <p:cNvSpPr>
            <a:spLocks noGrp="1"/>
          </p:cNvSpPr>
          <p:nvPr>
            <p:ph idx="1"/>
          </p:nvPr>
        </p:nvSpPr>
        <p:spPr>
          <a:xfrm>
            <a:off x="538125" y="971266"/>
            <a:ext cx="5505450" cy="5313135"/>
          </a:xfrm>
        </p:spPr>
        <p:txBody>
          <a:bodyPr>
            <a:normAutofit lnSpcReduction="10000"/>
          </a:bodyPr>
          <a:lstStyle/>
          <a:p>
            <a:pPr marL="0" indent="0" algn="just">
              <a:buNone/>
            </a:pPr>
            <a:r>
              <a:rPr lang="en-US" sz="2000" dirty="0">
                <a:latin typeface="Calibri" panose="020F0502020204030204" pitchFamily="34" charset="0"/>
                <a:cs typeface="Calibri" panose="020F0502020204030204" pitchFamily="34" charset="0"/>
              </a:rPr>
              <a:t>As the Developer will check in the asset from Informatica to Azure Repository , a latest commit can be seen in the same folder structure that was maintained in the Informatica for </a:t>
            </a:r>
            <a:r>
              <a:rPr lang="en-US" sz="2000" dirty="0" err="1">
                <a:latin typeface="Calibri" panose="020F0502020204030204" pitchFamily="34" charset="0"/>
                <a:cs typeface="Calibri" panose="020F0502020204030204" pitchFamily="34" charset="0"/>
              </a:rPr>
              <a:t>eg</a:t>
            </a:r>
            <a:r>
              <a:rPr lang="en-US" sz="2000" dirty="0">
                <a:latin typeface="Calibri" panose="020F0502020204030204" pitchFamily="34" charset="0"/>
                <a:cs typeface="Calibri" panose="020F0502020204030204" pitchFamily="34" charset="0"/>
              </a:rPr>
              <a:t> -Explore/</a:t>
            </a:r>
            <a:r>
              <a:rPr lang="en-US" sz="2000" dirty="0" err="1">
                <a:latin typeface="Calibri" panose="020F0502020204030204" pitchFamily="34" charset="0"/>
                <a:cs typeface="Calibri" panose="020F0502020204030204" pitchFamily="34" charset="0"/>
              </a:rPr>
              <a:t>ERP_AccountsPayable</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JDE_StreetPermits</a:t>
            </a:r>
            <a:r>
              <a:rPr lang="en-US" sz="2000" dirty="0">
                <a:latin typeface="Calibri" panose="020F0502020204030204" pitchFamily="34" charset="0"/>
                <a:cs typeface="Calibri" panose="020F0502020204030204" pitchFamily="34" charset="0"/>
              </a:rPr>
              <a:t>. The Repository will have 6 Branches.</a:t>
            </a:r>
          </a:p>
          <a:p>
            <a:r>
              <a:rPr lang="en-US" sz="2000" dirty="0">
                <a:latin typeface="Calibri" panose="020F0502020204030204" pitchFamily="34" charset="0"/>
                <a:cs typeface="Calibri" panose="020F0502020204030204" pitchFamily="34" charset="0"/>
              </a:rPr>
              <a:t>Main</a:t>
            </a:r>
          </a:p>
          <a:p>
            <a:r>
              <a:rPr lang="en-US" sz="2000" dirty="0">
                <a:latin typeface="Calibri" panose="020F0502020204030204" pitchFamily="34" charset="0"/>
                <a:cs typeface="Calibri" panose="020F0502020204030204" pitchFamily="34" charset="0"/>
              </a:rPr>
              <a:t>Dev</a:t>
            </a:r>
          </a:p>
          <a:p>
            <a:r>
              <a:rPr lang="en-US" sz="2000" dirty="0">
                <a:latin typeface="Calibri" panose="020F0502020204030204" pitchFamily="34" charset="0"/>
                <a:cs typeface="Calibri" panose="020F0502020204030204" pitchFamily="34" charset="0"/>
              </a:rPr>
              <a:t>Performance</a:t>
            </a:r>
          </a:p>
          <a:p>
            <a:r>
              <a:rPr lang="en-US" sz="2000" dirty="0">
                <a:latin typeface="Calibri" panose="020F0502020204030204" pitchFamily="34" charset="0"/>
                <a:cs typeface="Calibri" panose="020F0502020204030204" pitchFamily="34" charset="0"/>
              </a:rPr>
              <a:t>SIT</a:t>
            </a:r>
          </a:p>
          <a:p>
            <a:r>
              <a:rPr lang="en-US" sz="2000" dirty="0">
                <a:latin typeface="Calibri" panose="020F0502020204030204" pitchFamily="34" charset="0"/>
                <a:cs typeface="Calibri" panose="020F0502020204030204" pitchFamily="34" charset="0"/>
              </a:rPr>
              <a:t>STAGE</a:t>
            </a:r>
          </a:p>
          <a:p>
            <a:r>
              <a:rPr lang="en-US" sz="2000" dirty="0">
                <a:latin typeface="Calibri" panose="020F0502020204030204" pitchFamily="34" charset="0"/>
                <a:cs typeface="Calibri" panose="020F0502020204030204" pitchFamily="34" charset="0"/>
              </a:rPr>
              <a:t>PROD</a:t>
            </a:r>
          </a:p>
          <a:p>
            <a:pPr marL="0" indent="0" algn="just">
              <a:buNone/>
            </a:pPr>
            <a:r>
              <a:rPr lang="en-US" sz="2000" dirty="0">
                <a:latin typeface="Calibri" panose="020F0502020204030204" pitchFamily="34" charset="0"/>
                <a:cs typeface="Calibri" panose="020F0502020204030204" pitchFamily="34" charset="0"/>
              </a:rPr>
              <a:t>The code will always be pushed into the Dev Branch Initially  which will Trigger the CI Pipeline for the respective Integration which was Checked In.</a:t>
            </a:r>
          </a:p>
          <a:p>
            <a:pPr marL="0" indent="0">
              <a:buNone/>
            </a:pP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A046E5-6B8E-4F3E-87BF-487F393407E6}"/>
              </a:ext>
            </a:extLst>
          </p:cNvPr>
          <p:cNvPicPr>
            <a:picLocks noChangeAspect="1"/>
          </p:cNvPicPr>
          <p:nvPr/>
        </p:nvPicPr>
        <p:blipFill>
          <a:blip r:embed="rId2"/>
          <a:stretch>
            <a:fillRect/>
          </a:stretch>
        </p:blipFill>
        <p:spPr>
          <a:xfrm>
            <a:off x="6131752" y="958564"/>
            <a:ext cx="5841173" cy="4613561"/>
          </a:xfrm>
          <a:prstGeom prst="rect">
            <a:avLst/>
          </a:prstGeom>
        </p:spPr>
      </p:pic>
    </p:spTree>
    <p:extLst>
      <p:ext uri="{BB962C8B-B14F-4D97-AF65-F5344CB8AC3E}">
        <p14:creationId xmlns:p14="http://schemas.microsoft.com/office/powerpoint/2010/main" val="281083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14D8-30DB-42C5-ADF9-C78B6ED2D192}"/>
              </a:ext>
            </a:extLst>
          </p:cNvPr>
          <p:cNvSpPr>
            <a:spLocks noGrp="1"/>
          </p:cNvSpPr>
          <p:nvPr>
            <p:ph type="title"/>
          </p:nvPr>
        </p:nvSpPr>
        <p:spPr>
          <a:xfrm>
            <a:off x="273355" y="327189"/>
            <a:ext cx="10515600" cy="745218"/>
          </a:xfrm>
        </p:spPr>
        <p:txBody>
          <a:bodyPr>
            <a:normAutofit/>
          </a:bodyPr>
          <a:lstStyle/>
          <a:p>
            <a:r>
              <a:rPr lang="en-US" sz="3200" u="sng" dirty="0">
                <a:solidFill>
                  <a:schemeClr val="accent1"/>
                </a:solidFill>
                <a:latin typeface="Calibri" panose="020F0502020204030204" pitchFamily="34" charset="0"/>
                <a:cs typeface="Calibri" panose="020F0502020204030204" pitchFamily="34" charset="0"/>
              </a:rPr>
              <a:t>CI Build Pipeline</a:t>
            </a:r>
          </a:p>
        </p:txBody>
      </p:sp>
      <p:sp>
        <p:nvSpPr>
          <p:cNvPr id="3" name="Content Placeholder 2">
            <a:extLst>
              <a:ext uri="{FF2B5EF4-FFF2-40B4-BE49-F238E27FC236}">
                <a16:creationId xmlns:a16="http://schemas.microsoft.com/office/drawing/2014/main" id="{73CCD4A0-89B7-4E78-9B6A-C4F0BB477161}"/>
              </a:ext>
            </a:extLst>
          </p:cNvPr>
          <p:cNvSpPr>
            <a:spLocks noGrp="1"/>
          </p:cNvSpPr>
          <p:nvPr>
            <p:ph idx="1"/>
          </p:nvPr>
        </p:nvSpPr>
        <p:spPr>
          <a:xfrm>
            <a:off x="273355" y="1110344"/>
            <a:ext cx="10515600" cy="745218"/>
          </a:xfrm>
        </p:spPr>
        <p:txBody>
          <a:bodyPr>
            <a:normAutofit/>
          </a:bodyPr>
          <a:lstStyle/>
          <a:p>
            <a:pPr marL="0" indent="0">
              <a:buNone/>
            </a:pPr>
            <a:r>
              <a:rPr lang="en-US" sz="2400" dirty="0">
                <a:latin typeface="Calibri" panose="020F0502020204030204" pitchFamily="34" charset="0"/>
                <a:cs typeface="Calibri" panose="020F0502020204030204" pitchFamily="34" charset="0"/>
              </a:rPr>
              <a:t>This Pipeline performs following tasks:</a:t>
            </a:r>
          </a:p>
        </p:txBody>
      </p:sp>
      <p:sp>
        <p:nvSpPr>
          <p:cNvPr id="5" name="Rectangle 4">
            <a:extLst>
              <a:ext uri="{FF2B5EF4-FFF2-40B4-BE49-F238E27FC236}">
                <a16:creationId xmlns:a16="http://schemas.microsoft.com/office/drawing/2014/main" id="{FFF839B5-858A-496F-A670-3CFC6109DC90}"/>
              </a:ext>
            </a:extLst>
          </p:cNvPr>
          <p:cNvSpPr/>
          <p:nvPr/>
        </p:nvSpPr>
        <p:spPr>
          <a:xfrm>
            <a:off x="273355" y="1779687"/>
            <a:ext cx="5432120" cy="4093428"/>
          </a:xfrm>
          <a:prstGeom prst="rect">
            <a:avLst/>
          </a:prstGeom>
        </p:spPr>
        <p:txBody>
          <a:bodyPr wrap="square">
            <a:spAutoFit/>
          </a:bodyPr>
          <a:lstStyle/>
          <a:p>
            <a:pPr lvl="0" algn="just"/>
            <a:r>
              <a:rPr lang="en-US" sz="2000" b="1" dirty="0">
                <a:latin typeface="Calibri" panose="020F0502020204030204" pitchFamily="34" charset="0"/>
                <a:cs typeface="Calibri" panose="020F0502020204030204" pitchFamily="34" charset="0"/>
              </a:rPr>
              <a:t>Triggering </a:t>
            </a:r>
            <a:r>
              <a:rPr lang="en-US" sz="2000" dirty="0">
                <a:latin typeface="Calibri" panose="020F0502020204030204" pitchFamily="34" charset="0"/>
                <a:cs typeface="Calibri" panose="020F0502020204030204" pitchFamily="34" charset="0"/>
              </a:rPr>
              <a:t>– The Pipeline Triggers whenever there is new commit in the repository. Only the Specific Pipeline will trigger on the basis of the commit.</a:t>
            </a:r>
          </a:p>
          <a:p>
            <a:pPr lvl="0" algn="just"/>
            <a:r>
              <a:rPr lang="en-US" sz="2000" dirty="0">
                <a:latin typeface="Calibri" panose="020F0502020204030204" pitchFamily="34" charset="0"/>
                <a:cs typeface="Calibri" panose="020F0502020204030204" pitchFamily="34" charset="0"/>
              </a:rPr>
              <a:t>There are Individual Pipeline for Individual Integration with a meaning full name.</a:t>
            </a:r>
          </a:p>
          <a:p>
            <a:pPr lvl="0" algn="just"/>
            <a:endParaRPr lang="en-US" sz="2000" dirty="0">
              <a:latin typeface="Calibri" panose="020F0502020204030204" pitchFamily="34" charset="0"/>
              <a:cs typeface="Calibri" panose="020F0502020204030204" pitchFamily="34" charset="0"/>
            </a:endParaRPr>
          </a:p>
          <a:p>
            <a:pPr lvl="0" algn="just"/>
            <a:r>
              <a:rPr lang="en-US" sz="2000" b="1" dirty="0">
                <a:latin typeface="Calibri" panose="020F0502020204030204" pitchFamily="34" charset="0"/>
                <a:cs typeface="Calibri" panose="020F0502020204030204" pitchFamily="34" charset="0"/>
              </a:rPr>
              <a:t>Publish pipeline Artifact – </a:t>
            </a:r>
            <a:r>
              <a:rPr lang="en-US" sz="2000" dirty="0">
                <a:latin typeface="Calibri" panose="020F0502020204030204" pitchFamily="34" charset="0"/>
                <a:cs typeface="Calibri" panose="020F0502020204030204" pitchFamily="34" charset="0"/>
              </a:rPr>
              <a:t>This task is used in a build pipeline to publish build artifacts to Azure Pipelines, TFS, or a file share. In this task we are publishing the PowerShell Script that will be taken from the Repository and will be published as an artifact. Then this artifact will be consumed by respective release pipeline.</a:t>
            </a:r>
          </a:p>
        </p:txBody>
      </p:sp>
      <p:pic>
        <p:nvPicPr>
          <p:cNvPr id="6" name="Picture 5">
            <a:extLst>
              <a:ext uri="{FF2B5EF4-FFF2-40B4-BE49-F238E27FC236}">
                <a16:creationId xmlns:a16="http://schemas.microsoft.com/office/drawing/2014/main" id="{264E784A-5C98-45BE-B4B7-FCA061A300B3}"/>
              </a:ext>
            </a:extLst>
          </p:cNvPr>
          <p:cNvPicPr>
            <a:picLocks noChangeAspect="1"/>
          </p:cNvPicPr>
          <p:nvPr/>
        </p:nvPicPr>
        <p:blipFill>
          <a:blip r:embed="rId2"/>
          <a:stretch>
            <a:fillRect/>
          </a:stretch>
        </p:blipFill>
        <p:spPr>
          <a:xfrm>
            <a:off x="5915025" y="3024730"/>
            <a:ext cx="4381500" cy="3405657"/>
          </a:xfrm>
          <a:prstGeom prst="rect">
            <a:avLst/>
          </a:prstGeom>
        </p:spPr>
      </p:pic>
      <p:pic>
        <p:nvPicPr>
          <p:cNvPr id="9" name="Picture 8">
            <a:extLst>
              <a:ext uri="{FF2B5EF4-FFF2-40B4-BE49-F238E27FC236}">
                <a16:creationId xmlns:a16="http://schemas.microsoft.com/office/drawing/2014/main" id="{3D265BFD-8F5E-4A8F-A817-640F7774361E}"/>
              </a:ext>
            </a:extLst>
          </p:cNvPr>
          <p:cNvPicPr>
            <a:picLocks noChangeAspect="1"/>
          </p:cNvPicPr>
          <p:nvPr/>
        </p:nvPicPr>
        <p:blipFill>
          <a:blip r:embed="rId3"/>
          <a:stretch>
            <a:fillRect/>
          </a:stretch>
        </p:blipFill>
        <p:spPr>
          <a:xfrm>
            <a:off x="5829300" y="1110345"/>
            <a:ext cx="6089345" cy="1766206"/>
          </a:xfrm>
          <a:prstGeom prst="rect">
            <a:avLst/>
          </a:prstGeom>
        </p:spPr>
      </p:pic>
    </p:spTree>
    <p:extLst>
      <p:ext uri="{BB962C8B-B14F-4D97-AF65-F5344CB8AC3E}">
        <p14:creationId xmlns:p14="http://schemas.microsoft.com/office/powerpoint/2010/main" val="5186203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ya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E69EB519760B4988C38A7FD2E33511" ma:contentTypeVersion="9" ma:contentTypeDescription="Create a new document." ma:contentTypeScope="" ma:versionID="7026db5ea901275664bd9f25b3b8a411">
  <xsd:schema xmlns:xsd="http://www.w3.org/2001/XMLSchema" xmlns:xs="http://www.w3.org/2001/XMLSchema" xmlns:p="http://schemas.microsoft.com/office/2006/metadata/properties" xmlns:ns2="b6409448-53d4-4226-98dc-247f658e000e" xmlns:ns3="0e3d86a0-5b60-4a3f-81f3-f75be6182315" targetNamespace="http://schemas.microsoft.com/office/2006/metadata/properties" ma:root="true" ma:fieldsID="dd8ccd76d8ca76434101cf1ac7e1a7d2" ns2:_="" ns3:_="">
    <xsd:import namespace="b6409448-53d4-4226-98dc-247f658e000e"/>
    <xsd:import namespace="0e3d86a0-5b60-4a3f-81f3-f75be61823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409448-53d4-4226-98dc-247f658e0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3d86a0-5b60-4a3f-81f3-f75be61823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E7C441-A75B-463C-B8FF-1AF3BF09D334}">
  <ds:schemaRefs>
    <ds:schemaRef ds:uri="b6409448-53d4-4226-98dc-247f658e000e"/>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e3d86a0-5b60-4a3f-81f3-f75be6182315"/>
    <ds:schemaRef ds:uri="http://www.w3.org/XML/1998/namespace"/>
  </ds:schemaRefs>
</ds:datastoreItem>
</file>

<file path=customXml/itemProps2.xml><?xml version="1.0" encoding="utf-8"?>
<ds:datastoreItem xmlns:ds="http://schemas.openxmlformats.org/officeDocument/2006/customXml" ds:itemID="{01EE97CE-23A3-4030-AFF9-3495996708AD}">
  <ds:schemaRefs>
    <ds:schemaRef ds:uri="http://schemas.microsoft.com/sharepoint/v3/contenttype/forms"/>
  </ds:schemaRefs>
</ds:datastoreItem>
</file>

<file path=customXml/itemProps3.xml><?xml version="1.0" encoding="utf-8"?>
<ds:datastoreItem xmlns:ds="http://schemas.openxmlformats.org/officeDocument/2006/customXml" ds:itemID="{1241C34E-A711-4ABB-A570-609BB5667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409448-53d4-4226-98dc-247f658e000e"/>
    <ds:schemaRef ds:uri="0e3d86a0-5b60-4a3f-81f3-f75be6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5364</TotalTime>
  <Words>852</Words>
  <Application>Microsoft Office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Segoe UI Light</vt:lpstr>
      <vt:lpstr>Calibri</vt:lpstr>
      <vt:lpstr>Arial</vt:lpstr>
      <vt:lpstr>Calibri Light</vt:lpstr>
      <vt:lpstr>Montserrat</vt:lpstr>
      <vt:lpstr>Custom Design</vt:lpstr>
      <vt:lpstr> Informatica </vt:lpstr>
      <vt:lpstr>What is DevOps ?</vt:lpstr>
      <vt:lpstr>INTRODUCING AZURE DEVOPS</vt:lpstr>
      <vt:lpstr>DevOps Workflow</vt:lpstr>
      <vt:lpstr>Branching Strategy </vt:lpstr>
      <vt:lpstr>PowerPoint Presentation</vt:lpstr>
      <vt:lpstr>The Checkin/Checkout Process from Informatica</vt:lpstr>
      <vt:lpstr>The Commit To Azure Repository</vt:lpstr>
      <vt:lpstr>CI Build Pipeline</vt:lpstr>
      <vt:lpstr>CD Release Pipeline</vt:lpstr>
      <vt:lpstr>CD Release Pipeline with Stages</vt:lpstr>
      <vt:lpstr>Variables Groups </vt:lpstr>
      <vt:lpstr> </vt:lpstr>
      <vt:lpstr>Pull from Azure Repository Branches </vt:lpstr>
      <vt:lpstr> 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Infrastructure/DevOps Overview</dc:title>
  <dc:creator>Kunwar Singh</dc:creator>
  <cp:lastModifiedBy>Shubham Singh</cp:lastModifiedBy>
  <cp:revision>48</cp:revision>
  <dcterms:created xsi:type="dcterms:W3CDTF">2020-10-05T10:09:17Z</dcterms:created>
  <dcterms:modified xsi:type="dcterms:W3CDTF">2022-04-14T18:06:15Z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0x0101008FE69EB519760B4988C38A7FD2E33511</vt:lpwstr>
  </property>
</Properties>
</file>